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65" r:id="rId3"/>
    <p:sldId id="364" r:id="rId4"/>
    <p:sldId id="345" r:id="rId5"/>
    <p:sldId id="347" r:id="rId6"/>
    <p:sldId id="379" r:id="rId7"/>
    <p:sldId id="350" r:id="rId8"/>
    <p:sldId id="351" r:id="rId9"/>
    <p:sldId id="374" r:id="rId10"/>
    <p:sldId id="348" r:id="rId11"/>
    <p:sldId id="380" r:id="rId12"/>
    <p:sldId id="381" r:id="rId13"/>
    <p:sldId id="352" r:id="rId14"/>
    <p:sldId id="366" r:id="rId15"/>
    <p:sldId id="358" r:id="rId16"/>
    <p:sldId id="359" r:id="rId17"/>
    <p:sldId id="357" r:id="rId18"/>
    <p:sldId id="355" r:id="rId19"/>
    <p:sldId id="356" r:id="rId20"/>
    <p:sldId id="363" r:id="rId21"/>
    <p:sldId id="367" r:id="rId22"/>
    <p:sldId id="361" r:id="rId23"/>
    <p:sldId id="362" r:id="rId24"/>
    <p:sldId id="353" r:id="rId25"/>
    <p:sldId id="377" r:id="rId26"/>
    <p:sldId id="378" r:id="rId27"/>
    <p:sldId id="373" r:id="rId28"/>
    <p:sldId id="341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A963"/>
    <a:srgbClr val="3E8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72" d="100"/>
          <a:sy n="72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C54D0-FFBF-4265-846F-E896C3F350C0}" type="datetimeFigureOut">
              <a:rPr lang="pt-BR" smtClean="0"/>
              <a:t>22/05/2019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6DE39-8317-4B92-9671-3AE611EC75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03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6DE39-8317-4B92-9671-3AE611EC75F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56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22/05/2019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22/05/2019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22/05/2019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22/05/2019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22/05/2019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22/05/2019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22/05/2019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22/05/2019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22/05/2019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22/05/2019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22/05/2019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51DF32-16AE-415E-A521-C11CDE6A7677}" type="datetimeFigureOut">
              <a:rPr lang="pt-BR" smtClean="0"/>
              <a:t>22/05/2019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orcamento@sindusconpe.com.b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FF7FCC-C1DD-486D-9A2D-B296F45CF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676593"/>
            <a:ext cx="7704856" cy="3240360"/>
          </a:xfrm>
        </p:spPr>
        <p:txBody>
          <a:bodyPr/>
          <a:lstStyle/>
          <a:p>
            <a:pPr algn="ctr"/>
            <a:br>
              <a:rPr lang="pt-BR" sz="54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br>
              <a:rPr lang="pt-BR" sz="54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br>
              <a:rPr lang="pt-BR" sz="54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br>
              <a:rPr lang="pt-BR" sz="54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r>
              <a:rPr lang="pt-BR" sz="45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  <a:t>UMA VISÃO PELO FOCO EMPRESARIAL</a:t>
            </a:r>
            <a:br>
              <a:rPr lang="pt-BR" sz="45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br>
              <a:rPr lang="pt-BR" sz="40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br>
              <a:rPr lang="pt-BR" sz="2500" b="0" dirty="0">
                <a:solidFill>
                  <a:schemeClr val="tx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r>
              <a:rPr lang="pt-BR" sz="2000" b="0" dirty="0">
                <a:solidFill>
                  <a:schemeClr val="tx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  <a:t>RIO BRANCO, 22/05/2019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DFCBE31-BD4B-46CC-B764-9F7446B88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692696"/>
            <a:ext cx="3883030" cy="14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BDI (Bonificação e Despesas Indiretas)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0" y="1271006"/>
            <a:ext cx="6246085" cy="298896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1043608" y="932452"/>
            <a:ext cx="4824536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SINAPI Metodologias e Conceitos – 5ª Edição  - Pág. 7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949" y="4115158"/>
            <a:ext cx="5982448" cy="248490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0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BDI (Bonificação e Despesas Indiretas)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851D948-694B-4A9C-A632-95BD5238F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14346"/>
              </p:ext>
            </p:extLst>
          </p:nvPr>
        </p:nvGraphicFramePr>
        <p:xfrm>
          <a:off x="949859" y="875881"/>
          <a:ext cx="6934507" cy="5724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558">
                  <a:extLst>
                    <a:ext uri="{9D8B030D-6E8A-4147-A177-3AD203B41FA5}">
                      <a16:colId xmlns:a16="http://schemas.microsoft.com/office/drawing/2014/main" val="723245936"/>
                    </a:ext>
                  </a:extLst>
                </a:gridCol>
                <a:gridCol w="762558">
                  <a:extLst>
                    <a:ext uri="{9D8B030D-6E8A-4147-A177-3AD203B41FA5}">
                      <a16:colId xmlns:a16="http://schemas.microsoft.com/office/drawing/2014/main" val="222854954"/>
                    </a:ext>
                  </a:extLst>
                </a:gridCol>
                <a:gridCol w="4634920">
                  <a:extLst>
                    <a:ext uri="{9D8B030D-6E8A-4147-A177-3AD203B41FA5}">
                      <a16:colId xmlns:a16="http://schemas.microsoft.com/office/drawing/2014/main" val="1065945384"/>
                    </a:ext>
                  </a:extLst>
                </a:gridCol>
                <a:gridCol w="774471">
                  <a:extLst>
                    <a:ext uri="{9D8B030D-6E8A-4147-A177-3AD203B41FA5}">
                      <a16:colId xmlns:a16="http://schemas.microsoft.com/office/drawing/2014/main" val="1879542059"/>
                    </a:ext>
                  </a:extLst>
                </a:gridCol>
              </a:tblGrid>
              <a:tr h="8993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ANEXO IX - MODELO COMPOSIÇÃO DA TAXA DE BENEFÍCIOS E DESPESAS INDIRETAS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746516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b"/>
                </a:tc>
                <a:extLst>
                  <a:ext uri="{0D108BD9-81ED-4DB2-BD59-A6C34878D82A}">
                    <a16:rowId xmlns:a16="http://schemas.microsoft.com/office/drawing/2014/main" val="1536244617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Grupo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 dirty="0">
                          <a:effectLst/>
                        </a:rPr>
                        <a:t>Despesas indiretas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491761118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A.1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Administração central (especificar cada item e %)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0,00%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727229802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A.2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Garantia (especificar cada item e %)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0,00%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3806300504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A.3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Outros (especificar cada item e %)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0,00%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3807039944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 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2395782450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Total do grupo 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0,00%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2442142138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448302460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Grupo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B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 dirty="0">
                          <a:effectLst/>
                        </a:rPr>
                        <a:t>Bonificação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2227594101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B.1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Lucro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0,00%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53236594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Total do grupo B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0,00%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1138829500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3637173133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>
                          <a:effectLst/>
                        </a:rPr>
                        <a:t>Grupo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C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 dirty="0">
                          <a:effectLst/>
                        </a:rPr>
                        <a:t>Impostos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648066605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C.1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PIS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0,65%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600221498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C.2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COFINS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3,00%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1743036139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C.3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ISS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5,00%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3973771647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Total do grupo C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8,65%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2495679039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1795718614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Grupo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D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Despesas Financeiras (F)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3564658205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Despesas Financeiras (F) (especificar cada item e %)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2053839092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Total do grupo D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0,00%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1113458837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2284063763"/>
                  </a:ext>
                </a:extLst>
              </a:tr>
              <a:tr h="19086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Fórmula para o cálculo do B.D.I. ( benefícios e despesas indiretas 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96249"/>
                  </a:ext>
                </a:extLst>
              </a:tr>
              <a:tr h="19086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BDI = BDI (%) = (1+A) x (1+F) x (1+B) x (1+R) - 1  x 100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9,47%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875925926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                               (1- I)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2377852378"/>
                  </a:ext>
                </a:extLst>
              </a:tr>
              <a:tr h="374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_____________________________________________________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 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4" marR="7654" marT="7654" marB="0" anchor="ctr"/>
                </a:tc>
                <a:extLst>
                  <a:ext uri="{0D108BD9-81ED-4DB2-BD59-A6C34878D82A}">
                    <a16:rowId xmlns:a16="http://schemas.microsoft.com/office/drawing/2014/main" val="948086408"/>
                  </a:ext>
                </a:extLst>
              </a:tr>
            </a:tbl>
          </a:graphicData>
        </a:graphic>
      </p:graphicFrame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E15B70DC-1A2F-4FED-BDE2-8522E84775D2}"/>
              </a:ext>
            </a:extLst>
          </p:cNvPr>
          <p:cNvCxnSpPr>
            <a:cxnSpLocks/>
          </p:cNvCxnSpPr>
          <p:nvPr/>
        </p:nvCxnSpPr>
        <p:spPr>
          <a:xfrm flipH="1">
            <a:off x="2771800" y="4005064"/>
            <a:ext cx="648072" cy="2461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79480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Catálogo de Composições Analíticas</a:t>
            </a:r>
            <a:endParaRPr lang="pt-BR" sz="25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7DDEE6D-166E-49C2-8B36-C720AA042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52" y="1196752"/>
            <a:ext cx="8187959" cy="329840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1E9D9170-FBEC-4987-AC88-AB469ACCEE98}"/>
              </a:ext>
            </a:extLst>
          </p:cNvPr>
          <p:cNvCxnSpPr>
            <a:cxnSpLocks/>
          </p:cNvCxnSpPr>
          <p:nvPr/>
        </p:nvCxnSpPr>
        <p:spPr>
          <a:xfrm flipH="1">
            <a:off x="1958758" y="3645024"/>
            <a:ext cx="36004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32734561-B8BC-4147-B8FE-5F20D7089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379" y="3645024"/>
            <a:ext cx="7526169" cy="308308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F8BEDA19-15AD-4143-9A1B-96B2C96B8EE2}"/>
              </a:ext>
            </a:extLst>
          </p:cNvPr>
          <p:cNvCxnSpPr>
            <a:cxnSpLocks/>
          </p:cNvCxnSpPr>
          <p:nvPr/>
        </p:nvCxnSpPr>
        <p:spPr>
          <a:xfrm flipH="1">
            <a:off x="5940152" y="3413914"/>
            <a:ext cx="504056" cy="4622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DDA45A6-B42A-4513-909D-75B6C7D124B4}"/>
              </a:ext>
            </a:extLst>
          </p:cNvPr>
          <p:cNvCxnSpPr>
            <a:cxnSpLocks/>
          </p:cNvCxnSpPr>
          <p:nvPr/>
        </p:nvCxnSpPr>
        <p:spPr>
          <a:xfrm flipH="1">
            <a:off x="2318798" y="1412071"/>
            <a:ext cx="360040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C12D46E3-DAF1-45CF-9A04-E6FF8305CA48}"/>
              </a:ext>
            </a:extLst>
          </p:cNvPr>
          <p:cNvCxnSpPr>
            <a:cxnSpLocks/>
          </p:cNvCxnSpPr>
          <p:nvPr/>
        </p:nvCxnSpPr>
        <p:spPr>
          <a:xfrm flipH="1">
            <a:off x="5238584" y="1700808"/>
            <a:ext cx="360040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3FCD31AA-89A4-4937-BA44-B8F31FFF71A2}"/>
              </a:ext>
            </a:extLst>
          </p:cNvPr>
          <p:cNvCxnSpPr>
            <a:cxnSpLocks/>
          </p:cNvCxnSpPr>
          <p:nvPr/>
        </p:nvCxnSpPr>
        <p:spPr>
          <a:xfrm flipH="1">
            <a:off x="2771800" y="6080035"/>
            <a:ext cx="576064" cy="520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05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79480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Importância da Leitura dos Cadernos Técnicos</a:t>
            </a:r>
            <a:endParaRPr lang="pt-BR" sz="25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5DC622A-073A-4977-99C4-17CD29B65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319212"/>
            <a:ext cx="8439150" cy="4219575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0DD95E4-C50E-4E22-9A18-F880A7B8AC2E}"/>
              </a:ext>
            </a:extLst>
          </p:cNvPr>
          <p:cNvCxnSpPr>
            <a:cxnSpLocks/>
          </p:cNvCxnSpPr>
          <p:nvPr/>
        </p:nvCxnSpPr>
        <p:spPr>
          <a:xfrm flipH="1">
            <a:off x="8342726" y="1412776"/>
            <a:ext cx="360040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CF7FE8DF-3511-438A-A012-EFEED477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220012"/>
            <a:ext cx="8028384" cy="3555657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77AE91D2-D8AE-48B1-B1C4-6E9BEF333119}"/>
              </a:ext>
            </a:extLst>
          </p:cNvPr>
          <p:cNvCxnSpPr>
            <a:cxnSpLocks/>
          </p:cNvCxnSpPr>
          <p:nvPr/>
        </p:nvCxnSpPr>
        <p:spPr>
          <a:xfrm flipH="1">
            <a:off x="8639944" y="3590811"/>
            <a:ext cx="360040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2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794801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Canteiro de Obras</a:t>
            </a:r>
            <a:endParaRPr lang="pt-BR" sz="25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47750"/>
            <a:ext cx="6867525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789040"/>
            <a:ext cx="5976913" cy="2617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209094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Canteiro de Obras</a:t>
            </a: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lvl="1" algn="just"/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EXECUÇÃO DE REFEITÓRIO EM CANTEIRO DE OBRA EM ALVENARIA, NÃO INCLUSO MOBILIÁRIO E EQUIPAMENTOS. AF_02/2016</a:t>
            </a: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algn="just"/>
            <a:endParaRPr lang="pt-BR" sz="25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91571"/>
            <a:ext cx="7572590" cy="428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1409523" y="6172862"/>
            <a:ext cx="640871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Layout de referência de refeitório em canteiro de obra, em alvenaria, utilizado para fins de especificação</a:t>
            </a:r>
          </a:p>
        </p:txBody>
      </p:sp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C29AA54D-BD2C-4313-A10A-4E18CAE91412}"/>
              </a:ext>
            </a:extLst>
          </p:cNvPr>
          <p:cNvSpPr/>
          <p:nvPr/>
        </p:nvSpPr>
        <p:spPr>
          <a:xfrm>
            <a:off x="1409522" y="3429000"/>
            <a:ext cx="3306493" cy="1872208"/>
          </a:xfrm>
          <a:prstGeom prst="wedgeEllipseCallout">
            <a:avLst>
              <a:gd name="adj1" fmla="val 83033"/>
              <a:gd name="adj2" fmla="val -55606"/>
            </a:avLst>
          </a:prstGeom>
          <a:solidFill>
            <a:srgbClr val="3E82A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Material para confecção das mesas e bancos precisam ser planilhados, bem como mão de obra necessária. Lembrando que os tampos das mesas precisam ser laváveis.</a:t>
            </a:r>
          </a:p>
        </p:txBody>
      </p:sp>
    </p:spTree>
    <p:extLst>
      <p:ext uri="{BB962C8B-B14F-4D97-AF65-F5344CB8AC3E}">
        <p14:creationId xmlns:p14="http://schemas.microsoft.com/office/powerpoint/2010/main" val="25499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209094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Canteiro de Obras</a:t>
            </a: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algn="just"/>
            <a:endParaRPr lang="pt-BR" sz="25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694396"/>
              </p:ext>
            </p:extLst>
          </p:nvPr>
        </p:nvGraphicFramePr>
        <p:xfrm>
          <a:off x="1187624" y="1219200"/>
          <a:ext cx="6912768" cy="4762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0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9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52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EM ALVENARIA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0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INSTALAÇÃO PROVISÓRIA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ÁREA (M²)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REFERÊNCIA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7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ESCRITÓRIO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54,09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Composto por sala administrativa, sala de reunião, sala multiuso, sala técnica, copa e lavabos feminino e masculino.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9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REFEITÓRIO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39,20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Capacidade para 30 colaboradores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9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SANITÁRIOS E VESTIÁRIOS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59,86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Capacidade para 30 colaboradores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ALMOXARIFADO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41,74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Vão único, com prateleiras para disposição dos materiais e espaço separado para o profissional responsável.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52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EM MADEIRA / CHAPA DE MADEIRA COMPENSADA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1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DEPÓSITO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15,10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2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GUARITA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5,18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0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CENTRAL DE ARMADURA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60,40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Foi elaborado um projeto de central de armadura, para abrigar duas bancadas para corte e dobra e uma máquina de corte.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22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CENTRAL DE FORMAS E DE PRODUÇÃO DE CONCRETO E ARGAMASSA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10,35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Foi elaborado um projeto para abrigar duas bancadas para corte e dobra e uma máquina de corte.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069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237897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7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Compatibilizar a Descrição das Composições Aferidas com os Serviços Previstos em Projeto</a:t>
            </a:r>
          </a:p>
          <a:p>
            <a:pPr algn="just"/>
            <a:endParaRPr lang="pt-BR" sz="1400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lvl="1" algn="just"/>
            <a:r>
              <a:rPr lang="pt-BR" sz="1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ALVENARIA DE VEDAÇÃO DE BLOCOS CERÂMICOS FURADOS NA HORIZONTAL DE 9X19X19CM (ESPESSURA 9CM) DE PAREDES COM ÁREA LÍQUIDA MAIOR OU IGUAL A 6M2 SEM VÃOS E ARGAMASSA DE ASSENTAMENTO COM PREPARO EM BETONEIRA. AF_06/2014</a:t>
            </a:r>
            <a:r>
              <a:rPr lang="pt-BR" sz="1600" b="1" dirty="0">
                <a:solidFill>
                  <a:schemeClr val="accent2"/>
                </a:solidFill>
                <a:latin typeface="Trebuchet MS" pitchFamily="34" charset="0"/>
              </a:rPr>
              <a:t>	</a:t>
            </a:r>
          </a:p>
          <a:p>
            <a:pPr lvl="1" algn="just"/>
            <a:endParaRPr lang="pt-BR" sz="1500" dirty="0">
              <a:solidFill>
                <a:schemeClr val="accent2"/>
              </a:solidFill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46" y="2204864"/>
            <a:ext cx="6642314" cy="2324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6755"/>
            <a:ext cx="1728192" cy="186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o explicativo retangular com cantos arredondados 16"/>
          <p:cNvSpPr/>
          <p:nvPr/>
        </p:nvSpPr>
        <p:spPr>
          <a:xfrm>
            <a:off x="6660232" y="5301207"/>
            <a:ext cx="1440160" cy="936104"/>
          </a:xfrm>
          <a:prstGeom prst="wedgeRoundRectCallout">
            <a:avLst>
              <a:gd name="adj1" fmla="val -122232"/>
              <a:gd name="adj2" fmla="val -3963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Alvenaria ½ vez</a:t>
            </a:r>
          </a:p>
        </p:txBody>
      </p:sp>
      <p:sp>
        <p:nvSpPr>
          <p:cNvPr id="21" name="Texto explicativo retangular com cantos arredondados 20"/>
          <p:cNvSpPr/>
          <p:nvPr/>
        </p:nvSpPr>
        <p:spPr>
          <a:xfrm>
            <a:off x="949859" y="4690838"/>
            <a:ext cx="1440160" cy="936104"/>
          </a:xfrm>
          <a:prstGeom prst="wedgeRoundRectCallout">
            <a:avLst>
              <a:gd name="adj1" fmla="val 138374"/>
              <a:gd name="adj2" fmla="val 2159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Alvenaria Singela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EF3EE40A-C1EC-4E93-AE1D-899C2C9F626A}"/>
              </a:ext>
            </a:extLst>
          </p:cNvPr>
          <p:cNvCxnSpPr/>
          <p:nvPr/>
        </p:nvCxnSpPr>
        <p:spPr>
          <a:xfrm>
            <a:off x="611560" y="2852936"/>
            <a:ext cx="864096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88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209094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Compatibilizar a Descrição das Composições Aferidas com os Serviços Previstos em Projeto</a:t>
            </a:r>
          </a:p>
          <a:p>
            <a:pPr algn="just"/>
            <a:endParaRPr lang="pt-BR" sz="1400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lvl="1" algn="just"/>
            <a:r>
              <a:rPr lang="pt-BR" sz="14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CONCRETO MAGRO PARA LASTRO, TRAÇO 1:4,5:4,5 (CIMENTO/ AREIA MÉDIA/ BRITA 1)  - PREPARO MECÂNICO COM BETONEIRA 400 L. AF_07/2016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3" y="2564905"/>
            <a:ext cx="8528108" cy="268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4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122684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Compatibilizar a Descrição das Composições Aferidas com os Serviços Previstos em Projeto</a:t>
            </a:r>
          </a:p>
          <a:p>
            <a:pPr algn="just"/>
            <a:endParaRPr lang="pt-BR" sz="1400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2338198" y="1484861"/>
            <a:ext cx="422588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COMPOSIÇÃO DE PRODUÇÃO DE CONCRETO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8" y="5075537"/>
            <a:ext cx="7842635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0" y="1916909"/>
            <a:ext cx="7842636" cy="2480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de Seta Reta 21"/>
          <p:cNvCxnSpPr>
            <a:cxnSpLocks/>
          </p:cNvCxnSpPr>
          <p:nvPr/>
        </p:nvCxnSpPr>
        <p:spPr>
          <a:xfrm>
            <a:off x="1691680" y="2276872"/>
            <a:ext cx="0" cy="37444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2051720" y="4653136"/>
            <a:ext cx="4824536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COMPOSIÇÃO DE EXECUÇÃO DE CONCRETO MAGRO</a:t>
            </a:r>
          </a:p>
        </p:txBody>
      </p:sp>
    </p:spTree>
    <p:extLst>
      <p:ext uri="{BB962C8B-B14F-4D97-AF65-F5344CB8AC3E}">
        <p14:creationId xmlns:p14="http://schemas.microsoft.com/office/powerpoint/2010/main" val="3059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A importância de um Orçamento Equilibrado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6DF2AEA-7F18-4D04-9FFF-84D024461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55" y="1721762"/>
            <a:ext cx="8270842" cy="326301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059A520-EAEB-41AB-80FD-C858A476BD4E}"/>
              </a:ext>
            </a:extLst>
          </p:cNvPr>
          <p:cNvSpPr txBox="1"/>
          <p:nvPr/>
        </p:nvSpPr>
        <p:spPr>
          <a:xfrm>
            <a:off x="3132934" y="5291856"/>
            <a:ext cx="311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Cartilha CBIC/TCU</a:t>
            </a:r>
          </a:p>
        </p:txBody>
      </p:sp>
    </p:spTree>
    <p:extLst>
      <p:ext uri="{BB962C8B-B14F-4D97-AF65-F5344CB8AC3E}">
        <p14:creationId xmlns:p14="http://schemas.microsoft.com/office/powerpoint/2010/main" val="827092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938816"/>
          </a:xfrm>
        </p:spPr>
        <p:txBody>
          <a:bodyPr>
            <a:no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- Custo de Mão de Obra nas Composições:</a:t>
            </a:r>
          </a:p>
          <a:p>
            <a:pPr marL="0" indent="0" algn="just">
              <a:buNone/>
            </a:pPr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2" y="1733865"/>
            <a:ext cx="8579254" cy="4337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lipse 11"/>
          <p:cNvSpPr/>
          <p:nvPr/>
        </p:nvSpPr>
        <p:spPr>
          <a:xfrm>
            <a:off x="479620" y="5801786"/>
            <a:ext cx="3629810" cy="351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468998" y="2021897"/>
            <a:ext cx="3629810" cy="351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5BAF057-98AB-4DAA-96A1-42C4D62A5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215654"/>
              </p:ext>
            </p:extLst>
          </p:nvPr>
        </p:nvGraphicFramePr>
        <p:xfrm>
          <a:off x="3657600" y="1611756"/>
          <a:ext cx="5234970" cy="3732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352">
                  <a:extLst>
                    <a:ext uri="{9D8B030D-6E8A-4147-A177-3AD203B41FA5}">
                      <a16:colId xmlns:a16="http://schemas.microsoft.com/office/drawing/2014/main" val="3857282779"/>
                    </a:ext>
                  </a:extLst>
                </a:gridCol>
                <a:gridCol w="2498513">
                  <a:extLst>
                    <a:ext uri="{9D8B030D-6E8A-4147-A177-3AD203B41FA5}">
                      <a16:colId xmlns:a16="http://schemas.microsoft.com/office/drawing/2014/main" val="2465723369"/>
                    </a:ext>
                  </a:extLst>
                </a:gridCol>
                <a:gridCol w="507417">
                  <a:extLst>
                    <a:ext uri="{9D8B030D-6E8A-4147-A177-3AD203B41FA5}">
                      <a16:colId xmlns:a16="http://schemas.microsoft.com/office/drawing/2014/main" val="1180176007"/>
                    </a:ext>
                  </a:extLst>
                </a:gridCol>
                <a:gridCol w="672481">
                  <a:extLst>
                    <a:ext uri="{9D8B030D-6E8A-4147-A177-3AD203B41FA5}">
                      <a16:colId xmlns:a16="http://schemas.microsoft.com/office/drawing/2014/main" val="2148093200"/>
                    </a:ext>
                  </a:extLst>
                </a:gridCol>
                <a:gridCol w="587233">
                  <a:extLst>
                    <a:ext uri="{9D8B030D-6E8A-4147-A177-3AD203B41FA5}">
                      <a16:colId xmlns:a16="http://schemas.microsoft.com/office/drawing/2014/main" val="55256738"/>
                    </a:ext>
                  </a:extLst>
                </a:gridCol>
                <a:gridCol w="486974">
                  <a:extLst>
                    <a:ext uri="{9D8B030D-6E8A-4147-A177-3AD203B41FA5}">
                      <a16:colId xmlns:a16="http://schemas.microsoft.com/office/drawing/2014/main" val="1115160967"/>
                    </a:ext>
                  </a:extLst>
                </a:gridCol>
              </a:tblGrid>
              <a:tr h="3064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Código: 88309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PEDREIRO COM ENCARGOS COMPLEMENTARES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UND: HRS  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ITEM: 88309          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474091"/>
                  </a:ext>
                </a:extLst>
              </a:tr>
              <a:tr h="3064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CÓDIGO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DESCRIÇÃO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UNIDADE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QUANTIDADE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PREÇO UNITÁRIO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VALOR TOTAL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16413"/>
                  </a:ext>
                </a:extLst>
              </a:tr>
              <a:tr h="153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CO 88236          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FERRAMENTAS  (ENCARGOS   COMPLEMENTARES) - HORISTA    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HRS  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 dirty="0">
                          <a:effectLst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 dirty="0">
                          <a:effectLst/>
                        </a:rPr>
                        <a:t>0,5340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0,5340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extLst>
                  <a:ext uri="{0D108BD9-81ED-4DB2-BD59-A6C34878D82A}">
                    <a16:rowId xmlns:a16="http://schemas.microsoft.com/office/drawing/2014/main" val="2600663827"/>
                  </a:ext>
                </a:extLst>
              </a:tr>
              <a:tr h="153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CO 88237      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EPI (ENCARGOS COMPLEMENTARES) -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HRS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 dirty="0">
                          <a:effectLst/>
                        </a:rPr>
                        <a:t>0,9269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 dirty="0">
                          <a:effectLst/>
                        </a:rPr>
                        <a:t>0,9269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extLst>
                  <a:ext uri="{0D108BD9-81ED-4DB2-BD59-A6C34878D82A}">
                    <a16:rowId xmlns:a16="http://schemas.microsoft.com/office/drawing/2014/main" val="3137934974"/>
                  </a:ext>
                </a:extLst>
              </a:tr>
              <a:tr h="3064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CO 95371      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CURSO  DE  CAPACITAÇÃO   PARA   PEDREIRO (ENCARGOS  COMPLEMENTARES)   -  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HRS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0,2147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 dirty="0">
                          <a:effectLst/>
                        </a:rPr>
                        <a:t>0,2147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extLst>
                  <a:ext uri="{0D108BD9-81ED-4DB2-BD59-A6C34878D82A}">
                    <a16:rowId xmlns:a16="http://schemas.microsoft.com/office/drawing/2014/main" val="4107473719"/>
                  </a:ext>
                </a:extLst>
              </a:tr>
              <a:tr h="153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SUB-TOTAL: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1,6756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extLst>
                  <a:ext uri="{0D108BD9-81ED-4DB2-BD59-A6C34878D82A}">
                    <a16:rowId xmlns:a16="http://schemas.microsoft.com/office/drawing/2014/main" val="3338942406"/>
                  </a:ext>
                </a:extLst>
              </a:tr>
              <a:tr h="3064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EQ  37370         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ALIMENTACAO    -    HORISTA    (ENCARGOS COMPLEMENTARES)     (COLETADO     CAIXA)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2,2600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2,2600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extLst>
                  <a:ext uri="{0D108BD9-81ED-4DB2-BD59-A6C34878D82A}">
                    <a16:rowId xmlns:a16="http://schemas.microsoft.com/office/drawing/2014/main" val="2591840616"/>
                  </a:ext>
                </a:extLst>
              </a:tr>
              <a:tr h="3064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EQ  37371     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TRANSPORTE    -    HORISTA     (ENCARGOS COMPLEMENTARES)     (COLETADO     CAIXA)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0,4800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0,4800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extLst>
                  <a:ext uri="{0D108BD9-81ED-4DB2-BD59-A6C34878D82A}">
                    <a16:rowId xmlns:a16="http://schemas.microsoft.com/office/drawing/2014/main" val="1365653370"/>
                  </a:ext>
                </a:extLst>
              </a:tr>
              <a:tr h="153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EQ  37372     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EXAMES     -      HORISTA      (ENCARGOS COMPLEMENTARES)     (COLETADO     CAIXA)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H    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 dirty="0">
                          <a:effectLst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0,3700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0,3700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extLst>
                  <a:ext uri="{0D108BD9-81ED-4DB2-BD59-A6C34878D82A}">
                    <a16:rowId xmlns:a16="http://schemas.microsoft.com/office/drawing/2014/main" val="1272703848"/>
                  </a:ext>
                </a:extLst>
              </a:tr>
              <a:tr h="153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EQ  37373     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SEGURO     -      HORISTA      (ENCARGOS COMPLEMENTARES)     (COLETADO     CAIXA)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 dirty="0">
                          <a:effectLst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 dirty="0">
                          <a:effectLst/>
                        </a:rPr>
                        <a:t>0,0200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 dirty="0">
                          <a:effectLst/>
                        </a:rPr>
                        <a:t>0,0200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extLst>
                  <a:ext uri="{0D108BD9-81ED-4DB2-BD59-A6C34878D82A}">
                    <a16:rowId xmlns:a16="http://schemas.microsoft.com/office/drawing/2014/main" val="3344653900"/>
                  </a:ext>
                </a:extLst>
              </a:tr>
              <a:tr h="153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SUB-TOTAL: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 dirty="0">
                          <a:effectLst/>
                        </a:rPr>
                        <a:t>3,1300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extLst>
                  <a:ext uri="{0D108BD9-81ED-4DB2-BD59-A6C34878D82A}">
                    <a16:rowId xmlns:a16="http://schemas.microsoft.com/office/drawing/2014/main" val="723579011"/>
                  </a:ext>
                </a:extLst>
              </a:tr>
              <a:tr h="153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MO   4750     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PEDREIRO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12,5600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12,5600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extLst>
                  <a:ext uri="{0D108BD9-81ED-4DB2-BD59-A6C34878D82A}">
                    <a16:rowId xmlns:a16="http://schemas.microsoft.com/office/drawing/2014/main" val="3711721677"/>
                  </a:ext>
                </a:extLst>
              </a:tr>
              <a:tr h="153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LEIS SOCIAIS: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0,0000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extLst>
                  <a:ext uri="{0D108BD9-81ED-4DB2-BD59-A6C34878D82A}">
                    <a16:rowId xmlns:a16="http://schemas.microsoft.com/office/drawing/2014/main" val="3354455057"/>
                  </a:ext>
                </a:extLst>
              </a:tr>
              <a:tr h="153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SUB-TOTAL: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12,5600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extLst>
                  <a:ext uri="{0D108BD9-81ED-4DB2-BD59-A6C34878D82A}">
                    <a16:rowId xmlns:a16="http://schemas.microsoft.com/office/drawing/2014/main" val="3151538907"/>
                  </a:ext>
                </a:extLst>
              </a:tr>
              <a:tr h="3064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 SEM BDI: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 dirty="0">
                          <a:effectLst/>
                        </a:rPr>
                        <a:t>17,3656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/>
                </a:tc>
                <a:extLst>
                  <a:ext uri="{0D108BD9-81ED-4DB2-BD59-A6C34878D82A}">
                    <a16:rowId xmlns:a16="http://schemas.microsoft.com/office/drawing/2014/main" val="3712712343"/>
                  </a:ext>
                </a:extLst>
              </a:tr>
            </a:tbl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id="{E575C7C2-127A-4DD8-ABF8-F6829806AFDB}"/>
              </a:ext>
            </a:extLst>
          </p:cNvPr>
          <p:cNvSpPr/>
          <p:nvPr/>
        </p:nvSpPr>
        <p:spPr>
          <a:xfrm>
            <a:off x="7425956" y="2207654"/>
            <a:ext cx="593608" cy="21187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21">
            <a:extLst>
              <a:ext uri="{FF2B5EF4-FFF2-40B4-BE49-F238E27FC236}">
                <a16:creationId xmlns:a16="http://schemas.microsoft.com/office/drawing/2014/main" id="{406AC51B-929E-4752-9753-6DA662C943CB}"/>
              </a:ext>
            </a:extLst>
          </p:cNvPr>
          <p:cNvCxnSpPr>
            <a:cxnSpLocks/>
          </p:cNvCxnSpPr>
          <p:nvPr/>
        </p:nvCxnSpPr>
        <p:spPr>
          <a:xfrm flipV="1">
            <a:off x="8456102" y="5308928"/>
            <a:ext cx="260095" cy="4928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D49D6A32-6A1D-4A1B-A01E-BDF4676C5CEB}"/>
              </a:ext>
            </a:extLst>
          </p:cNvPr>
          <p:cNvSpPr/>
          <p:nvPr/>
        </p:nvSpPr>
        <p:spPr>
          <a:xfrm>
            <a:off x="7874617" y="4448562"/>
            <a:ext cx="593608" cy="323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049A8CB-A797-427E-8619-CFFA8130E922}"/>
              </a:ext>
            </a:extLst>
          </p:cNvPr>
          <p:cNvCxnSpPr>
            <a:cxnSpLocks/>
          </p:cNvCxnSpPr>
          <p:nvPr/>
        </p:nvCxnSpPr>
        <p:spPr>
          <a:xfrm>
            <a:off x="330452" y="2564904"/>
            <a:ext cx="27293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>
            <a:extLst>
              <a:ext uri="{FF2B5EF4-FFF2-40B4-BE49-F238E27FC236}">
                <a16:creationId xmlns:a16="http://schemas.microsoft.com/office/drawing/2014/main" id="{EA61B2D5-05FE-4E10-AC55-5D4E11292B98}"/>
              </a:ext>
            </a:extLst>
          </p:cNvPr>
          <p:cNvSpPr/>
          <p:nvPr/>
        </p:nvSpPr>
        <p:spPr>
          <a:xfrm>
            <a:off x="7977912" y="5834161"/>
            <a:ext cx="593608" cy="323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1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  <p:bldP spid="14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938816"/>
          </a:xfrm>
        </p:spPr>
        <p:txBody>
          <a:bodyPr>
            <a:no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- Custo de Mão de Obra nas Composições:</a:t>
            </a:r>
          </a:p>
          <a:p>
            <a:pPr marL="0" indent="0" algn="just">
              <a:buNone/>
            </a:pPr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6" y="1414685"/>
            <a:ext cx="8579254" cy="4337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lipse 11"/>
          <p:cNvSpPr/>
          <p:nvPr/>
        </p:nvSpPr>
        <p:spPr>
          <a:xfrm>
            <a:off x="467544" y="5482606"/>
            <a:ext cx="3629810" cy="351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456922" y="1702717"/>
            <a:ext cx="3629810" cy="351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12" y="2631762"/>
            <a:ext cx="6218518" cy="2176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ector de Seta Reta 21"/>
          <p:cNvCxnSpPr>
            <a:cxnSpLocks/>
          </p:cNvCxnSpPr>
          <p:nvPr/>
        </p:nvCxnSpPr>
        <p:spPr>
          <a:xfrm flipV="1">
            <a:off x="3707904" y="4581128"/>
            <a:ext cx="900099" cy="9014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95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65078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Adaptando as Composições</a:t>
            </a:r>
            <a:endParaRPr lang="pt-BR" sz="25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6" y="2420888"/>
            <a:ext cx="7422055" cy="25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652120" y="5229200"/>
            <a:ext cx="309634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Coeficiente a ser multiplicado por 1,76, caso a alvenaria seja executada com colher de pedreiro.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2843808" y="1916832"/>
            <a:ext cx="324036" cy="223224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11560" y="1196752"/>
            <a:ext cx="410445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Argamassa a ser substituída por outro traço disponível no Sistema, conforme definição técnica do serviço.</a:t>
            </a:r>
          </a:p>
        </p:txBody>
      </p:sp>
      <p:cxnSp>
        <p:nvCxnSpPr>
          <p:cNvPr id="20" name="Conector de seta reta 19"/>
          <p:cNvCxnSpPr/>
          <p:nvPr/>
        </p:nvCxnSpPr>
        <p:spPr>
          <a:xfrm flipH="1" flipV="1">
            <a:off x="7668344" y="4509120"/>
            <a:ext cx="229958" cy="72008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6732240" y="4157324"/>
            <a:ext cx="1296144" cy="351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19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65078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Composições Adicionais</a:t>
            </a:r>
            <a:endParaRPr lang="pt-BR" sz="25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8" y="1122263"/>
            <a:ext cx="7422055" cy="25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044BC95-49C1-4DC4-9FB4-2218CAA92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182708"/>
            <a:ext cx="8051739" cy="18420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ector de seta reta 11"/>
          <p:cNvCxnSpPr/>
          <p:nvPr/>
        </p:nvCxnSpPr>
        <p:spPr>
          <a:xfrm flipV="1">
            <a:off x="3347864" y="2996952"/>
            <a:ext cx="1260139" cy="12961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1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938816"/>
          </a:xfrm>
        </p:spPr>
        <p:txBody>
          <a:bodyPr>
            <a:no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Transportes acima de 15m</a:t>
            </a:r>
          </a:p>
          <a:p>
            <a:pPr marL="0" indent="0" algn="just">
              <a:buNone/>
            </a:pPr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4" y="1196752"/>
            <a:ext cx="8311981" cy="489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776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938816"/>
          </a:xfrm>
        </p:spPr>
        <p:txBody>
          <a:bodyPr>
            <a:no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Transportes acima de 15m</a:t>
            </a:r>
          </a:p>
          <a:p>
            <a:pPr marL="0" indent="0" algn="just">
              <a:buNone/>
            </a:pPr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AA62526-6F66-4630-BBA8-EB0752662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56" y="1544059"/>
            <a:ext cx="7547736" cy="42852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10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938816"/>
          </a:xfrm>
        </p:spPr>
        <p:txBody>
          <a:bodyPr>
            <a:no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Ficha de Especificação Técnica de Insumos</a:t>
            </a:r>
          </a:p>
          <a:p>
            <a:pPr marL="0" indent="0" algn="just">
              <a:buNone/>
            </a:pPr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3D42204-1CC2-49BF-9D7E-76C2E75B0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196752"/>
            <a:ext cx="5918498" cy="30963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FD16218-AD92-4FB1-B465-0B1A8E170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857" y="3569981"/>
            <a:ext cx="5918499" cy="30299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44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755575" y="257936"/>
            <a:ext cx="7848873" cy="938816"/>
          </a:xfrm>
        </p:spPr>
        <p:txBody>
          <a:bodyPr>
            <a:noAutofit/>
          </a:bodyPr>
          <a:lstStyle/>
          <a:p>
            <a:pPr algn="just"/>
            <a:r>
              <a:rPr lang="pt-BR" altLang="pt-BR" sz="3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Praticar uma Boa Engenharia é Bíblico </a:t>
            </a:r>
            <a:r>
              <a:rPr lang="pt-BR" sz="3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marL="0" lvl="0" indent="0" algn="just" defTabSz="457200">
              <a:spcBef>
                <a:spcPts val="1000"/>
              </a:spcBef>
              <a:buClr>
                <a:srgbClr val="5FCBEF"/>
              </a:buClr>
              <a:buSzPct val="80000"/>
              <a:buNone/>
              <a:defRPr/>
            </a:pPr>
            <a:r>
              <a:rPr lang="pt-BR" sz="2500" b="1" dirty="0">
                <a:solidFill>
                  <a:schemeClr val="accent2">
                    <a:lumMod val="50000"/>
                  </a:schemeClr>
                </a:solidFill>
                <a:latin typeface="Trebuchet MS" panose="020B0603020202020204"/>
              </a:rPr>
              <a:t>Evangelho  de  São  Lucas  capítulo  14,  versículos  28-30:</a:t>
            </a:r>
          </a:p>
          <a:p>
            <a:pPr marL="0" lvl="0" indent="0" algn="just" defTabSz="457200">
              <a:spcBef>
                <a:spcPts val="1000"/>
              </a:spcBef>
              <a:buClr>
                <a:srgbClr val="5FCBEF"/>
              </a:buClr>
              <a:buSzPct val="80000"/>
              <a:buNone/>
              <a:defRPr/>
            </a:pPr>
            <a:endParaRPr lang="pt-BR" sz="2500" dirty="0">
              <a:solidFill>
                <a:schemeClr val="accent2">
                  <a:lumMod val="50000"/>
                </a:schemeClr>
              </a:solidFill>
              <a:latin typeface="Trebuchet MS" panose="020B0603020202020204"/>
            </a:endParaRPr>
          </a:p>
          <a:p>
            <a:pPr marL="0" lvl="0" indent="0" algn="just" defTabSz="457200">
              <a:spcBef>
                <a:spcPts val="1000"/>
              </a:spcBef>
              <a:buClr>
                <a:srgbClr val="5FCBEF"/>
              </a:buClr>
              <a:buSzPct val="80000"/>
              <a:buNone/>
              <a:defRPr/>
            </a:pPr>
            <a:r>
              <a:rPr lang="pt-BR" sz="2500" dirty="0">
                <a:solidFill>
                  <a:schemeClr val="accent2">
                    <a:lumMod val="50000"/>
                  </a:schemeClr>
                </a:solidFill>
                <a:latin typeface="Trebuchet MS" panose="020B0603020202020204"/>
              </a:rPr>
              <a:t> 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latin typeface="Trebuchet MS" panose="020B0603020202020204"/>
              </a:rPr>
              <a:t>“Quem  de  vós,  querendo fazer uma construção, antes não se senta para calcular os gastos que são necessários, a fim de ver se tem com que acabá-la?</a:t>
            </a:r>
          </a:p>
          <a:p>
            <a:pPr marL="0" lvl="0" indent="0" algn="just" defTabSz="457200">
              <a:spcBef>
                <a:spcPts val="1000"/>
              </a:spcBef>
              <a:buClr>
                <a:srgbClr val="5FCBEF"/>
              </a:buClr>
              <a:buSzPct val="80000"/>
              <a:buNone/>
              <a:defRPr/>
            </a:pPr>
            <a:r>
              <a:rPr lang="pt-BR" sz="2500" dirty="0">
                <a:solidFill>
                  <a:schemeClr val="accent1">
                    <a:lumMod val="75000"/>
                  </a:schemeClr>
                </a:solidFill>
                <a:latin typeface="Trebuchet MS" panose="020B0603020202020204"/>
              </a:rPr>
              <a:t>Para que, depois que tiver lançado os alicerces, e não puder acabá-la, todos os que o virem não comecem a zombar dele, dizendo: Este homem principiou a edificar, mas não pode terminar”.</a:t>
            </a: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38C42E14-7759-4F9E-BDB8-FFB768970EEB}"/>
              </a:ext>
            </a:extLst>
          </p:cNvPr>
          <p:cNvSpPr/>
          <p:nvPr/>
        </p:nvSpPr>
        <p:spPr>
          <a:xfrm>
            <a:off x="5004048" y="764704"/>
            <a:ext cx="2946553" cy="1167300"/>
          </a:xfrm>
          <a:prstGeom prst="wedgeEllipseCallout">
            <a:avLst>
              <a:gd name="adj1" fmla="val -44721"/>
              <a:gd name="adj2" fmla="val 20867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Custo para um bom resultado... Planejar corretamente para conseguir concluir...</a:t>
            </a:r>
          </a:p>
        </p:txBody>
      </p:sp>
    </p:spTree>
    <p:extLst>
      <p:ext uri="{BB962C8B-B14F-4D97-AF65-F5344CB8AC3E}">
        <p14:creationId xmlns:p14="http://schemas.microsoft.com/office/powerpoint/2010/main" val="36130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4149080"/>
            <a:ext cx="7416824" cy="1474405"/>
          </a:xfrm>
        </p:spPr>
        <p:txBody>
          <a:bodyPr/>
          <a:lstStyle/>
          <a:p>
            <a:pPr algn="ctr"/>
            <a:br>
              <a:rPr lang="pt-BR" sz="36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br>
              <a:rPr lang="pt-BR" sz="36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pt-BR" sz="5000" b="0" dirty="0">
                <a:solidFill>
                  <a:schemeClr val="tx1"/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  <a:t>OBRIGADA!</a:t>
            </a:r>
            <a:br>
              <a:rPr lang="pt-BR" sz="36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br>
              <a:rPr lang="pt-BR" sz="36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pt-BR" sz="3600" b="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  <a:t>Luciana Andrade </a:t>
            </a:r>
            <a:br>
              <a:rPr lang="pt-BR" sz="3600" b="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pt-BR" sz="3000" b="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  <a:t>Engenheira Civil do Setor de Orçamento do SINDUSCON/PE</a:t>
            </a:r>
            <a:b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  <a:t>Fone: (81) 2127-0628</a:t>
            </a:r>
            <a:b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  <a:t>E-mail: </a:t>
            </a:r>
            <a: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  <a:hlinkClick r:id="rId2"/>
              </a:rPr>
              <a:t>orcamento@sindusconpe.com.br</a:t>
            </a:r>
            <a:b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endParaRPr lang="pt-BR" sz="3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50800" dir="5400000" sx="94000" sy="94000" algn="ctr" rotWithShape="0">
                  <a:schemeClr val="bg1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65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Causas para a deficiência de orçamentos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12FB2E7-EDC1-451A-9A07-513097F09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84524"/>
            <a:ext cx="5510356" cy="499537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4DFD16-1D66-433B-9578-6FAE134D74E6}"/>
              </a:ext>
            </a:extLst>
          </p:cNvPr>
          <p:cNvSpPr txBox="1"/>
          <p:nvPr/>
        </p:nvSpPr>
        <p:spPr>
          <a:xfrm>
            <a:off x="3347864" y="6179894"/>
            <a:ext cx="311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Cartilha CBIC/TCU</a:t>
            </a:r>
          </a:p>
        </p:txBody>
      </p:sp>
    </p:spTree>
    <p:extLst>
      <p:ext uri="{BB962C8B-B14F-4D97-AF65-F5344CB8AC3E}">
        <p14:creationId xmlns:p14="http://schemas.microsoft.com/office/powerpoint/2010/main" val="300056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Considerações Importantes para uma boa orçamentação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679801" y="1789760"/>
            <a:ext cx="36842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Cronograma Físico-financeiro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57271" y="1045353"/>
            <a:ext cx="444675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Projetos Executivos + Especificações</a:t>
            </a:r>
            <a:endParaRPr lang="pt-BR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415568" y="3958188"/>
            <a:ext cx="27363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Critérios de Medição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652360" y="2476312"/>
            <a:ext cx="333894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3A1A"/>
                </a:solidFill>
                <a:latin typeface="Arial Rounded MT Bold" panose="020F0704030504030204" pitchFamily="34" charset="0"/>
              </a:rPr>
              <a:t>Histograma de Mão de Obra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668988" y="6067251"/>
            <a:ext cx="6167857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16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ORÇAMENTO COMPATÍVEL COM PLANEJADO PARA OBRA</a:t>
            </a:r>
            <a:endParaRPr lang="pt-BR" sz="1600" dirty="0">
              <a:solidFill>
                <a:srgbClr val="008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981002" y="3203944"/>
            <a:ext cx="257899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Exigências do Edital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364088" y="4650198"/>
            <a:ext cx="235295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3A1A"/>
                </a:solidFill>
                <a:latin typeface="Arial Rounded MT Bold" panose="020F0704030504030204" pitchFamily="34" charset="0"/>
              </a:rPr>
              <a:t>Layout do Canteiro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529844" y="5329009"/>
            <a:ext cx="27363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Sistema de Referência</a:t>
            </a:r>
          </a:p>
        </p:txBody>
      </p:sp>
      <p:sp>
        <p:nvSpPr>
          <p:cNvPr id="3" name="Balão de Fala: Retângulo 2">
            <a:extLst>
              <a:ext uri="{FF2B5EF4-FFF2-40B4-BE49-F238E27FC236}">
                <a16:creationId xmlns:a16="http://schemas.microsoft.com/office/drawing/2014/main" id="{09AC7799-D593-42DE-95AA-9A56378557E3}"/>
              </a:ext>
            </a:extLst>
          </p:cNvPr>
          <p:cNvSpPr/>
          <p:nvPr/>
        </p:nvSpPr>
        <p:spPr>
          <a:xfrm>
            <a:off x="5529845" y="723846"/>
            <a:ext cx="3156884" cy="517472"/>
          </a:xfrm>
          <a:prstGeom prst="wedgeRectCallout">
            <a:avLst>
              <a:gd name="adj1" fmla="val -69091"/>
              <a:gd name="adj2" fmla="val 5165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Não devem faltar estudos preliminares: sondagem e topografia do terreno</a:t>
            </a:r>
          </a:p>
        </p:txBody>
      </p:sp>
      <p:sp>
        <p:nvSpPr>
          <p:cNvPr id="19" name="Balão de Fala: Retângulo 18">
            <a:extLst>
              <a:ext uri="{FF2B5EF4-FFF2-40B4-BE49-F238E27FC236}">
                <a16:creationId xmlns:a16="http://schemas.microsoft.com/office/drawing/2014/main" id="{DEAABE33-8895-4EFE-8B52-03C258AB91F0}"/>
              </a:ext>
            </a:extLst>
          </p:cNvPr>
          <p:cNvSpPr/>
          <p:nvPr/>
        </p:nvSpPr>
        <p:spPr>
          <a:xfrm>
            <a:off x="6063947" y="1380810"/>
            <a:ext cx="2130193" cy="968069"/>
          </a:xfrm>
          <a:prstGeom prst="wedgeRectCallout">
            <a:avLst>
              <a:gd name="adj1" fmla="val -79589"/>
              <a:gd name="adj2" fmla="val -3293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Previsão de despesas ao longo do tempo (exemplo: alimentação para engenheiro)</a:t>
            </a:r>
          </a:p>
        </p:txBody>
      </p:sp>
      <p:sp>
        <p:nvSpPr>
          <p:cNvPr id="20" name="Balão de Fala: Retângulo 19">
            <a:extLst>
              <a:ext uri="{FF2B5EF4-FFF2-40B4-BE49-F238E27FC236}">
                <a16:creationId xmlns:a16="http://schemas.microsoft.com/office/drawing/2014/main" id="{89CDE687-F45E-43AD-8C0D-EBE0228B4091}"/>
              </a:ext>
            </a:extLst>
          </p:cNvPr>
          <p:cNvSpPr/>
          <p:nvPr/>
        </p:nvSpPr>
        <p:spPr>
          <a:xfrm>
            <a:off x="457271" y="2990119"/>
            <a:ext cx="2130193" cy="1086953"/>
          </a:xfrm>
          <a:prstGeom prst="wedgeRectCallout">
            <a:avLst>
              <a:gd name="adj1" fmla="val 51676"/>
              <a:gd name="adj2" fmla="val -85429"/>
            </a:avLst>
          </a:prstGeom>
          <a:solidFill>
            <a:srgbClr val="3E82A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Previsão de despesas com mão de obra ao longo do tempo (exemplo: dimensionamento dos sanitários)</a:t>
            </a:r>
          </a:p>
        </p:txBody>
      </p:sp>
    </p:spTree>
    <p:extLst>
      <p:ext uri="{BB962C8B-B14F-4D97-AF65-F5344CB8AC3E}">
        <p14:creationId xmlns:p14="http://schemas.microsoft.com/office/powerpoint/2010/main" val="7376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3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Itens a serem listados na planilha orçamentária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1163732" y="904563"/>
            <a:ext cx="4072021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SINAPI Metodologias e Conceitos – 5ª Edição - Pág. 6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6" y="1212343"/>
            <a:ext cx="5820145" cy="232552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25" y="3255758"/>
            <a:ext cx="5691975" cy="274013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3995936" y="2958217"/>
            <a:ext cx="4392488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SINAPI Metodologias e Conceitos – 5ª Edição  - Pág. 6 e 7</a:t>
            </a:r>
          </a:p>
        </p:txBody>
      </p:sp>
      <p:sp>
        <p:nvSpPr>
          <p:cNvPr id="21" name="Texto explicativo retangular 20"/>
          <p:cNvSpPr/>
          <p:nvPr/>
        </p:nvSpPr>
        <p:spPr>
          <a:xfrm>
            <a:off x="6876256" y="1414685"/>
            <a:ext cx="1656184" cy="826998"/>
          </a:xfrm>
          <a:prstGeom prst="wedgeRectCallout">
            <a:avLst>
              <a:gd name="adj1" fmla="val -100158"/>
              <a:gd name="adj2" fmla="val 473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COMPOSIÇÕES SINAPI</a:t>
            </a:r>
          </a:p>
        </p:txBody>
      </p:sp>
      <p:sp>
        <p:nvSpPr>
          <p:cNvPr id="22" name="Texto explicativo retangular 21"/>
          <p:cNvSpPr/>
          <p:nvPr/>
        </p:nvSpPr>
        <p:spPr>
          <a:xfrm>
            <a:off x="395537" y="3861048"/>
            <a:ext cx="2160239" cy="2160239"/>
          </a:xfrm>
          <a:prstGeom prst="wedgeRectCallout">
            <a:avLst>
              <a:gd name="adj1" fmla="val 80138"/>
              <a:gd name="adj2" fmla="val -2863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Composições SINAPI, como engenheiro, mestre de obra, instalações de canteiro, equipamentos não presentes nas composições diretas, e itens não existentes no SINAPI como mobilização, desmobilização e outros. </a:t>
            </a:r>
            <a:endParaRPr lang="pt-B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BB80E822-30A8-4F74-9141-5A81563C450B}"/>
              </a:ext>
            </a:extLst>
          </p:cNvPr>
          <p:cNvCxnSpPr/>
          <p:nvPr/>
        </p:nvCxnSpPr>
        <p:spPr>
          <a:xfrm>
            <a:off x="3995936" y="5443315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C5079C1-A4FF-42C8-84B3-5B94D1EB1B38}"/>
              </a:ext>
            </a:extLst>
          </p:cNvPr>
          <p:cNvCxnSpPr>
            <a:cxnSpLocks/>
          </p:cNvCxnSpPr>
          <p:nvPr/>
        </p:nvCxnSpPr>
        <p:spPr>
          <a:xfrm>
            <a:off x="3311860" y="5733256"/>
            <a:ext cx="29883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5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Exemplos de Custos Indiretos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9F1C982-ECBE-4011-B4D3-B9CB6A28C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628240"/>
              </p:ext>
            </p:extLst>
          </p:nvPr>
        </p:nvGraphicFramePr>
        <p:xfrm>
          <a:off x="589015" y="844128"/>
          <a:ext cx="3967366" cy="5740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1210">
                  <a:extLst>
                    <a:ext uri="{9D8B030D-6E8A-4147-A177-3AD203B41FA5}">
                      <a16:colId xmlns:a16="http://schemas.microsoft.com/office/drawing/2014/main" val="1023034740"/>
                    </a:ext>
                  </a:extLst>
                </a:gridCol>
                <a:gridCol w="746156">
                  <a:extLst>
                    <a:ext uri="{9D8B030D-6E8A-4147-A177-3AD203B41FA5}">
                      <a16:colId xmlns:a16="http://schemas.microsoft.com/office/drawing/2014/main" val="2176604706"/>
                    </a:ext>
                  </a:extLst>
                </a:gridCol>
              </a:tblGrid>
              <a:tr h="1053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ADMINISTRAÇÃO LOCAL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07417"/>
                  </a:ext>
                </a:extLst>
              </a:tr>
              <a:tr h="1053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MÃO DE OBRA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 UND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319675"/>
                  </a:ext>
                </a:extLst>
              </a:tr>
              <a:tr h="2106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Gerente de Contrato (Eng. Master A)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691051"/>
                  </a:ext>
                </a:extLst>
              </a:tr>
              <a:tr h="2106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Gerente de Produção (Eng. Master B)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729155"/>
                  </a:ext>
                </a:extLst>
              </a:tr>
              <a:tr h="2106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Gerente de Planejamento (Eng. Master B)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552776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Civil de obra </a:t>
                      </a:r>
                      <a:r>
                        <a:rPr lang="pt-BR" sz="1300" u="none" strike="noStrike" dirty="0" err="1">
                          <a:effectLst/>
                        </a:rPr>
                        <a:t>senior</a:t>
                      </a:r>
                      <a:r>
                        <a:rPr lang="pt-BR" sz="1300" u="none" strike="noStrike" dirty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144565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Civil de obra pleno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01152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Civil de obra </a:t>
                      </a:r>
                      <a:r>
                        <a:rPr lang="pt-BR" sz="1300" u="none" strike="noStrike" dirty="0" err="1">
                          <a:effectLst/>
                        </a:rPr>
                        <a:t>junior</a:t>
                      </a:r>
                      <a:r>
                        <a:rPr lang="pt-BR" sz="1300" u="none" strike="noStrike" dirty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64828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Arquiteto SENIOR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658802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Arquiteto PLENO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224878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Arquiteto JUNIOR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691414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Arquiteto PAISAGISTA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297159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coordenador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760816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mecânico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483327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de planejamento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86520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de custos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579129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de medição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27462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eletricista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46729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de produção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284193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ambiental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853808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de qualidade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24916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Engenheiro Sanitarista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81476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Chefe administrativo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930769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Chefe de suprimento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410692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de planejamento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929531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assitente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30041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de medição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47562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de meio ambiente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707187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F89F18B-2DD0-4D74-8A8D-F2E667F88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93118"/>
              </p:ext>
            </p:extLst>
          </p:nvPr>
        </p:nvGraphicFramePr>
        <p:xfrm>
          <a:off x="4904604" y="844128"/>
          <a:ext cx="3908944" cy="5682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3775">
                  <a:extLst>
                    <a:ext uri="{9D8B030D-6E8A-4147-A177-3AD203B41FA5}">
                      <a16:colId xmlns:a16="http://schemas.microsoft.com/office/drawing/2014/main" val="3318006104"/>
                    </a:ext>
                  </a:extLst>
                </a:gridCol>
                <a:gridCol w="735169">
                  <a:extLst>
                    <a:ext uri="{9D8B030D-6E8A-4147-A177-3AD203B41FA5}">
                      <a16:colId xmlns:a16="http://schemas.microsoft.com/office/drawing/2014/main" val="2785221127"/>
                    </a:ext>
                  </a:extLst>
                </a:gridCol>
              </a:tblGrid>
              <a:tr h="2086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Enfermeiro do trabalho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78034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Auxiliar de enfermagem do trabalho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26847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Cadista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904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Assistente administrativo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169763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Auxiliar de almoxarife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470730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Secretária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424380"/>
                  </a:ext>
                </a:extLst>
              </a:tr>
              <a:tr h="2003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Médico do trabalho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898037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Encarregado de terraplenagem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83979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armação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279448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forma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22244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britagem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747583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concreto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82423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obras civis de acabamento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20097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montagem eletromecânica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524716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Topógrafo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035438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Nivelador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188541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Auxiliar de topografia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20615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Laboratorista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979958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Laboratorista auxiliar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636370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em edificações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0683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Estagiário de engenharia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394797"/>
                  </a:ext>
                </a:extLst>
              </a:tr>
              <a:tr h="1957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Engenheiro de segurança do trabalho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812503"/>
                  </a:ext>
                </a:extLst>
              </a:tr>
              <a:tr h="2098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em segurança do trabalho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93094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Mestre de obras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577709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Almoxarife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654226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Apontador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038544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Vigia noturno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57973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Vigia diurno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28060"/>
                  </a:ext>
                </a:extLst>
              </a:tr>
            </a:tbl>
          </a:graphicData>
        </a:graphic>
      </p:graphicFrame>
      <p:sp>
        <p:nvSpPr>
          <p:cNvPr id="14" name="Texto Explicativo: Linha 13">
            <a:extLst>
              <a:ext uri="{FF2B5EF4-FFF2-40B4-BE49-F238E27FC236}">
                <a16:creationId xmlns:a16="http://schemas.microsoft.com/office/drawing/2014/main" id="{C71668C3-C920-4744-AACB-2D846CF2BB77}"/>
              </a:ext>
            </a:extLst>
          </p:cNvPr>
          <p:cNvSpPr/>
          <p:nvPr/>
        </p:nvSpPr>
        <p:spPr>
          <a:xfrm>
            <a:off x="6288833" y="264671"/>
            <a:ext cx="2513356" cy="1186551"/>
          </a:xfrm>
          <a:prstGeom prst="borderCallout1">
            <a:avLst>
              <a:gd name="adj1" fmla="val 18750"/>
              <a:gd name="adj2" fmla="val -8333"/>
              <a:gd name="adj3" fmla="val 157195"/>
              <a:gd name="adj4" fmla="val -3415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u="sng" dirty="0"/>
              <a:t>GR 4 (Exemplo: Construção de redes de abastecimento de água) </a:t>
            </a:r>
            <a:r>
              <a:rPr lang="pt-BR" sz="1400" dirty="0"/>
              <a:t>= 01 Médico com 3 horas por dia para 101 a 250 funcionários (NR 4).</a:t>
            </a:r>
          </a:p>
        </p:txBody>
      </p:sp>
      <p:sp>
        <p:nvSpPr>
          <p:cNvPr id="15" name="Texto Explicativo: Linha 14">
            <a:extLst>
              <a:ext uri="{FF2B5EF4-FFF2-40B4-BE49-F238E27FC236}">
                <a16:creationId xmlns:a16="http://schemas.microsoft.com/office/drawing/2014/main" id="{EBAF1E16-7265-455E-9D90-FF1585663887}"/>
              </a:ext>
            </a:extLst>
          </p:cNvPr>
          <p:cNvSpPr/>
          <p:nvPr/>
        </p:nvSpPr>
        <p:spPr>
          <a:xfrm>
            <a:off x="6658812" y="3510065"/>
            <a:ext cx="2168585" cy="979676"/>
          </a:xfrm>
          <a:prstGeom prst="borderCallout1">
            <a:avLst>
              <a:gd name="adj1" fmla="val 18750"/>
              <a:gd name="adj2" fmla="val -8333"/>
              <a:gd name="adj3" fmla="val 195844"/>
              <a:gd name="adj4" fmla="val -46330"/>
            </a:avLst>
          </a:prstGeom>
          <a:solidFill>
            <a:srgbClr val="3E82A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u="sng" dirty="0"/>
              <a:t>GR 3 (Exemplo: Obras de Terraplenagem</a:t>
            </a:r>
            <a:r>
              <a:rPr lang="pt-BR" sz="1400" u="sng" dirty="0"/>
              <a:t>) </a:t>
            </a:r>
            <a:r>
              <a:rPr lang="pt-BR" sz="1400" dirty="0"/>
              <a:t>= 01 Técnico para 101 a 250 funcionários (NR 4).</a:t>
            </a:r>
          </a:p>
        </p:txBody>
      </p:sp>
      <p:sp>
        <p:nvSpPr>
          <p:cNvPr id="16" name="Texto Explicativo: Linha 15">
            <a:extLst>
              <a:ext uri="{FF2B5EF4-FFF2-40B4-BE49-F238E27FC236}">
                <a16:creationId xmlns:a16="http://schemas.microsoft.com/office/drawing/2014/main" id="{12EEA44D-22E1-4AB3-A2A8-28AA74260C53}"/>
              </a:ext>
            </a:extLst>
          </p:cNvPr>
          <p:cNvSpPr/>
          <p:nvPr/>
        </p:nvSpPr>
        <p:spPr>
          <a:xfrm>
            <a:off x="6444208" y="1956335"/>
            <a:ext cx="2513356" cy="1186551"/>
          </a:xfrm>
          <a:prstGeom prst="borderCallout1">
            <a:avLst>
              <a:gd name="adj1" fmla="val 18750"/>
              <a:gd name="adj2" fmla="val -8333"/>
              <a:gd name="adj3" fmla="val 270057"/>
              <a:gd name="adj4" fmla="val -55494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u="sng" dirty="0"/>
              <a:t>GR 4 (Exemplo: Construção de coleta de esgoto)</a:t>
            </a:r>
            <a:r>
              <a:rPr lang="pt-BR" sz="1400" u="sng" dirty="0"/>
              <a:t> </a:t>
            </a:r>
            <a:r>
              <a:rPr lang="pt-BR" sz="1400" dirty="0"/>
              <a:t>= 01 Engenheiro com 3 horas por dia para 101 a 250 funcionários (NR 4).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FD25F30-3471-42DA-AC96-96921910B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521879"/>
              </p:ext>
            </p:extLst>
          </p:nvPr>
        </p:nvGraphicFramePr>
        <p:xfrm>
          <a:off x="544389" y="2771105"/>
          <a:ext cx="5613400" cy="2396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307">
                  <a:extLst>
                    <a:ext uri="{9D8B030D-6E8A-4147-A177-3AD203B41FA5}">
                      <a16:colId xmlns:a16="http://schemas.microsoft.com/office/drawing/2014/main" val="60653664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113645774"/>
                    </a:ext>
                  </a:extLst>
                </a:gridCol>
                <a:gridCol w="3818037">
                  <a:extLst>
                    <a:ext uri="{9D8B030D-6E8A-4147-A177-3AD203B41FA5}">
                      <a16:colId xmlns:a16="http://schemas.microsoft.com/office/drawing/2014/main" val="3282033263"/>
                    </a:ext>
                  </a:extLst>
                </a:gridCol>
              </a:tblGrid>
              <a:tr h="8477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Custo com Portadores de Deficiência - contratações obrigatórias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A empresa com 100 (cem) ou mais empregados está obrigada a preencher de 2% (dois por cento) a 5% (cinco por cento) dos seus cargos com beneficiários reabilitados ou pessoas portadoras de deficiência, habilitadas.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12171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Custo com Menor Aprendiz - contratações obrigatórias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 Cota de aprendizes está prevista no art. 429 da CLT. Ela estabelece que deverão ser contratados aprendizes equivalente a no mínimo 5% e no máximo 15% dos trabalhadores existentes em cada estabelecimento, cujas funções demandem formação profissional (excluso engenheiros, profissionais com formação técnica e superior, contratos temporários).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39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45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Exemplo de Custos Indiretos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366694"/>
              </p:ext>
            </p:extLst>
          </p:nvPr>
        </p:nvGraphicFramePr>
        <p:xfrm>
          <a:off x="4608003" y="764704"/>
          <a:ext cx="3204357" cy="3718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DESPESAS ORDINÁRIAS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Mobiliário de escritório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2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Computador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Impressora multifuncional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Mesa para escritório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Cadeiras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Bebedouro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Armário de arquivos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Relógio de Ponto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 condicionado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Telefone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Mesa para Sala de Reunião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Mesa para Computador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Mesa para Impressora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Lixeira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664993"/>
              </p:ext>
            </p:extLst>
          </p:nvPr>
        </p:nvGraphicFramePr>
        <p:xfrm>
          <a:off x="5436096" y="3429001"/>
          <a:ext cx="3328516" cy="3168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8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Material de escritório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Lápis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Caneta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Borracha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Grampeador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Resma de papel (pacote c/500und)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Clips pequeno (pacote c/100und)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Clips grande (pacote c/100und)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Liga de borracha (pacote de 100 gr)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Grampo de 26/6 (pacote c/5000und)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Água mineral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92734"/>
              </p:ext>
            </p:extLst>
          </p:nvPr>
        </p:nvGraphicFramePr>
        <p:xfrm>
          <a:off x="539552" y="836712"/>
          <a:ext cx="3528392" cy="3456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VEÍCULOS E EQUIPAMENTOS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Veiculo 4x4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Veiculo sedan - apoio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Kombi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Guindaste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Banheiros químicos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Ambulância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Ônibus transporte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Grua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Andaimes tubulares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Andaime de </a:t>
                      </a:r>
                      <a:r>
                        <a:rPr lang="pt-BR" sz="1300" u="none" strike="noStrike" dirty="0" err="1">
                          <a:effectLst/>
                        </a:rPr>
                        <a:t>fachadeiro</a:t>
                      </a:r>
                      <a:r>
                        <a:rPr lang="pt-BR" sz="1300" u="none" strike="noStrike" dirty="0">
                          <a:effectLst/>
                        </a:rPr>
                        <a:t>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Guinchos cremalheira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Foguete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Andaime suspenso mecânico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Cadeira suspensa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87674"/>
              </p:ext>
            </p:extLst>
          </p:nvPr>
        </p:nvGraphicFramePr>
        <p:xfrm>
          <a:off x="1259632" y="2996952"/>
          <a:ext cx="3024336" cy="3590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3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Material de limpeza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Água sanitária de 1 L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Pano de chão grosso alvejado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Sabonete líquido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Vassoura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Desinfetante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Balde plastico cap 10l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Papel higiênico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Papel toalha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Sabão em pó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Detergente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Esponja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Avental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Gorro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0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Exemplo de Custos Indiretos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31283"/>
              </p:ext>
            </p:extLst>
          </p:nvPr>
        </p:nvGraphicFramePr>
        <p:xfrm>
          <a:off x="573206" y="968991"/>
          <a:ext cx="3194109" cy="5352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2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Mobiliário da Área de Vivência 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Mês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Fogão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4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Geladeira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7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Lixeira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Saboneteira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5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Cabideiro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7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Armário para Funcionários - Vestiário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4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Bancos para Vestiário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0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Mesa para almoxarife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Cadeira para almoxarife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Estantes de aço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4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Armário para Ambulatório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4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Placas de Avisos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Quadros de Avisos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1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Maca p/ Ambulatório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Camas para alojamento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7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Utensílios de Cozinha para República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Vb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4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Armário para Alojamento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4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Bebedouro Coletivo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2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Botijão de Gás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err="1">
                          <a:effectLst/>
                        </a:rPr>
                        <a:t>Und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24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Sirene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err="1">
                          <a:effectLst/>
                        </a:rPr>
                        <a:t>Und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393979"/>
              </p:ext>
            </p:extLst>
          </p:nvPr>
        </p:nvGraphicFramePr>
        <p:xfrm>
          <a:off x="4139952" y="1039212"/>
          <a:ext cx="4360751" cy="2730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0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7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SEGURANÇA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PCMSO (Programa de Controle Médico de Saúde Ocupacional 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err="1">
                          <a:effectLst/>
                        </a:rPr>
                        <a:t>Und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0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PCMAT (Programa de Condições e meio Ambiente de Trabalho)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Curso Básico – segurança em instalações e serviços com eletricidade (carga horária mínima de 40h)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7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Curso Complementar – segurança no sistema elétrico de potência (SEP) e em suas proximidades (carga horária mínima de 40h)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0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Treinamento em altura (carga horária mínima de 8h)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err="1">
                          <a:effectLst/>
                        </a:rPr>
                        <a:t>Und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o Explicativo 1 12"/>
          <p:cNvSpPr/>
          <p:nvPr/>
        </p:nvSpPr>
        <p:spPr>
          <a:xfrm>
            <a:off x="6290359" y="4410209"/>
            <a:ext cx="2721707" cy="1856381"/>
          </a:xfrm>
          <a:prstGeom prst="borderCallout1">
            <a:avLst>
              <a:gd name="adj1" fmla="val 18750"/>
              <a:gd name="adj2" fmla="val -8333"/>
              <a:gd name="adj3" fmla="val -34944"/>
              <a:gd name="adj4" fmla="val -23385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Carga horária prevista como encargos complementares no valor da hora do funcionário, porém, o custo com o instrutor, espaço ou material que possa ser necessário não está previsto</a:t>
            </a:r>
          </a:p>
        </p:txBody>
      </p:sp>
    </p:spTree>
    <p:extLst>
      <p:ext uri="{BB962C8B-B14F-4D97-AF65-F5344CB8AC3E}">
        <p14:creationId xmlns:p14="http://schemas.microsoft.com/office/powerpoint/2010/main" val="29001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7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Diretrizes preconizadas no Acórdão nº 2.622/2013-TCU-Plenário 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DF9A8D4-18CB-4BCD-8A57-963F6EE998CA}"/>
              </a:ext>
            </a:extLst>
          </p:cNvPr>
          <p:cNvSpPr/>
          <p:nvPr/>
        </p:nvSpPr>
        <p:spPr>
          <a:xfrm>
            <a:off x="597122" y="941443"/>
            <a:ext cx="802176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dirty="0">
                <a:solidFill>
                  <a:schemeClr val="accent2">
                    <a:lumMod val="50000"/>
                  </a:schemeClr>
                </a:solidFill>
                <a:latin typeface="Trebuchet MS" panose="020B0603020202020204"/>
              </a:rPr>
              <a:t>9.3.2. oriente os órgãos e entidades da Administração Pública Federal a: </a:t>
            </a:r>
          </a:p>
          <a:p>
            <a:pPr algn="just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Trebuchet MS" panose="020B0603020202020204"/>
              </a:rPr>
              <a:t>9.3.2.1. discriminar os custos de administração local, canteiro de obras e mobilização e desmobilização na planilha orçamentária de custos diretos, por serem passíveis de identificação, mensuração e discriminação, bem como sujeitos a controle, medição e pagamento individualizado por parte da Administração Pública, em atendimento ao princípio constitucional da transparência dos gastos públicos, à jurisprudência do TCU e com fundamento no art. 30, § 6º, e no art. 40, inciso XIII, da Lei n. 8.666/1993 e no art. 17 do Decreto n. 7.983/2013;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4337213-83DE-4F83-AAE6-C35CBF08F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47" y="3999803"/>
            <a:ext cx="7720706" cy="2423349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E7B78045-B3E2-4123-B443-81643180229A}"/>
              </a:ext>
            </a:extLst>
          </p:cNvPr>
          <p:cNvSpPr/>
          <p:nvPr/>
        </p:nvSpPr>
        <p:spPr>
          <a:xfrm>
            <a:off x="6497087" y="4045787"/>
            <a:ext cx="1161049" cy="25389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3528DE-93E4-4442-8600-A5284FD70C30}"/>
              </a:ext>
            </a:extLst>
          </p:cNvPr>
          <p:cNvCxnSpPr>
            <a:cxnSpLocks/>
          </p:cNvCxnSpPr>
          <p:nvPr/>
        </p:nvCxnSpPr>
        <p:spPr>
          <a:xfrm>
            <a:off x="4355976" y="1844824"/>
            <a:ext cx="21416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88AEBD-FCEF-4527-BC69-55F91558A3FF}"/>
              </a:ext>
            </a:extLst>
          </p:cNvPr>
          <p:cNvCxnSpPr>
            <a:cxnSpLocks/>
          </p:cNvCxnSpPr>
          <p:nvPr/>
        </p:nvCxnSpPr>
        <p:spPr>
          <a:xfrm>
            <a:off x="1935783" y="4219340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4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rmic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TM01859868[[fn=Térmico]]</Template>
  <TotalTime>20994</TotalTime>
  <Words>2000</Words>
  <Application>Microsoft Office PowerPoint</Application>
  <PresentationFormat>Apresentação na tela (4:3)</PresentationFormat>
  <Paragraphs>583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Arial Rounded MT Bold</vt:lpstr>
      <vt:lpstr>Calibri</vt:lpstr>
      <vt:lpstr>Trebuchet MS</vt:lpstr>
      <vt:lpstr>térmico</vt:lpstr>
      <vt:lpstr>    UMA VISÃO PELO FOCO EMPRESARIAL   RIO BRANCO, 22/05/2019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OBRIGADA!  Luciana Andrade  Engenheira Civil do Setor de Orçamento do SINDUSCON/PE Fone: (81) 2127-0628 E-mail: orcamento@sindusconpe.com.br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obraspublicas sindusconpe</dc:creator>
  <cp:lastModifiedBy>OBRAS PUBLICAS 3</cp:lastModifiedBy>
  <cp:revision>653</cp:revision>
  <dcterms:created xsi:type="dcterms:W3CDTF">2015-09-30T11:25:35Z</dcterms:created>
  <dcterms:modified xsi:type="dcterms:W3CDTF">2019-05-22T16:59:05Z</dcterms:modified>
</cp:coreProperties>
</file>