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65" r:id="rId3"/>
    <p:sldId id="364" r:id="rId4"/>
    <p:sldId id="345" r:id="rId5"/>
    <p:sldId id="347" r:id="rId6"/>
    <p:sldId id="379" r:id="rId7"/>
    <p:sldId id="350" r:id="rId8"/>
    <p:sldId id="351" r:id="rId9"/>
    <p:sldId id="374" r:id="rId10"/>
    <p:sldId id="383" r:id="rId11"/>
    <p:sldId id="348" r:id="rId12"/>
    <p:sldId id="384" r:id="rId13"/>
    <p:sldId id="381" r:id="rId14"/>
    <p:sldId id="352" r:id="rId15"/>
    <p:sldId id="366" r:id="rId16"/>
    <p:sldId id="358" r:id="rId17"/>
    <p:sldId id="359" r:id="rId18"/>
    <p:sldId id="355" r:id="rId19"/>
    <p:sldId id="356" r:id="rId20"/>
    <p:sldId id="363" r:id="rId21"/>
    <p:sldId id="367" r:id="rId22"/>
    <p:sldId id="361" r:id="rId23"/>
    <p:sldId id="385" r:id="rId24"/>
    <p:sldId id="362" r:id="rId25"/>
    <p:sldId id="353" r:id="rId26"/>
    <p:sldId id="377" r:id="rId27"/>
    <p:sldId id="378" r:id="rId28"/>
    <p:sldId id="373" r:id="rId29"/>
    <p:sldId id="341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963"/>
    <a:srgbClr val="3E8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>
        <p:scale>
          <a:sx n="70" d="100"/>
          <a:sy n="70" d="100"/>
        </p:scale>
        <p:origin x="128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54D0-FFBF-4265-846F-E896C3F350C0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DE39-8317-4B92-9671-3AE611EC7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03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6DE39-8317-4B92-9671-3AE611EC75F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56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51DF32-16AE-415E-A521-C11CDE6A7677}" type="datetimeFigureOut">
              <a:rPr lang="pt-BR" smtClean="0"/>
              <a:t>09/10/2019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orcamento@sindusconpe.com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FF7FCC-C1DD-486D-9A2D-B296F45CF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676593"/>
            <a:ext cx="7704856" cy="3240360"/>
          </a:xfrm>
        </p:spPr>
        <p:txBody>
          <a:bodyPr/>
          <a:lstStyle/>
          <a:p>
            <a:pPr algn="ctr"/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r>
              <a:rPr lang="pt-BR" sz="45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  <a:t>UMA VISÃO PELO FOCO EMPRESARIAL</a:t>
            </a:r>
            <a:br>
              <a:rPr lang="pt-BR" sz="45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40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25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r>
              <a:rPr lang="pt-BR" sz="25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  <a:t>BOA VISTA, 09/10/2019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DFCBE31-BD4B-46CC-B764-9F7446B8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692696"/>
            <a:ext cx="3883030" cy="14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Planilha com Custos Indiretos </a:t>
            </a:r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sz="25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36C1BDB-B855-49AA-B665-3F6F758AC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10341"/>
              </p:ext>
            </p:extLst>
          </p:nvPr>
        </p:nvGraphicFramePr>
        <p:xfrm>
          <a:off x="388611" y="1000437"/>
          <a:ext cx="5407526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754">
                  <a:extLst>
                    <a:ext uri="{9D8B030D-6E8A-4147-A177-3AD203B41FA5}">
                      <a16:colId xmlns:a16="http://schemas.microsoft.com/office/drawing/2014/main" val="1538274699"/>
                    </a:ext>
                  </a:extLst>
                </a:gridCol>
                <a:gridCol w="456764">
                  <a:extLst>
                    <a:ext uri="{9D8B030D-6E8A-4147-A177-3AD203B41FA5}">
                      <a16:colId xmlns:a16="http://schemas.microsoft.com/office/drawing/2014/main" val="4025788410"/>
                    </a:ext>
                  </a:extLst>
                </a:gridCol>
                <a:gridCol w="499073">
                  <a:extLst>
                    <a:ext uri="{9D8B030D-6E8A-4147-A177-3AD203B41FA5}">
                      <a16:colId xmlns:a16="http://schemas.microsoft.com/office/drawing/2014/main" val="2973862096"/>
                    </a:ext>
                  </a:extLst>
                </a:gridCol>
                <a:gridCol w="3065814">
                  <a:extLst>
                    <a:ext uri="{9D8B030D-6E8A-4147-A177-3AD203B41FA5}">
                      <a16:colId xmlns:a16="http://schemas.microsoft.com/office/drawing/2014/main" val="36407528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7365016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1596010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ITEM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BASE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CÓDIGO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DESCRIÇÃO DOS SERVIÇOS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UN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QUANT. 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087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effectLst/>
                        </a:rPr>
                        <a:t>SERVIÇOS PRELIMINARES / CANTEIRO DE OBRA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03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Mobilização / Desmobilização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9539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C88239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Mobilização de construção de barracões de obra (2 ajudantes de carpinteiros x 10 dias x 8 horas)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H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160,00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89579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C88316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Desmobilização remoção de barracões de obra (2 serventes x 10 dias x 8 horas)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H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160,00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772885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C72884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Transporte comercial com caminhao carroceria 9 t, rodovia pavimentada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M3XKM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6.239,17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991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Instalações / Edificações / Provisórias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077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1.4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C74209/1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Placa de obra em chapa de </a:t>
                      </a:r>
                      <a:r>
                        <a:rPr lang="pt-BR" sz="1000" u="none" strike="noStrike" dirty="0" err="1">
                          <a:effectLst/>
                        </a:rPr>
                        <a:t>aco</a:t>
                      </a:r>
                      <a:r>
                        <a:rPr lang="pt-BR" sz="1000" u="none" strike="noStrike" dirty="0">
                          <a:effectLst/>
                        </a:rPr>
                        <a:t> galvanizado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M2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4,50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39762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1.5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CIV.600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Aluguel de container para escritório  dim: 6,00x2,30m altura 2,50m com sanitário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0174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Proteções e Sinalizações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4347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C74220/1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Tapume de chapa de madeira compensada, e= 6mm, com pintura a cal e reaproveitamento de 2x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100,00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168074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C97010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Guarda-corpo fixado em fôrma de madeira com travessões em madeira pregada e fechamento em tela de polipropileno para edificações com até 2 pavimentos. af_11/2017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12,00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447412"/>
                  </a:ext>
                </a:extLst>
              </a:tr>
            </a:tbl>
          </a:graphicData>
        </a:graphic>
      </p:graphicFrame>
      <p:sp>
        <p:nvSpPr>
          <p:cNvPr id="10" name="Texto explicativo retangular com cantos arredondados 16">
            <a:extLst>
              <a:ext uri="{FF2B5EF4-FFF2-40B4-BE49-F238E27FC236}">
                <a16:creationId xmlns:a16="http://schemas.microsoft.com/office/drawing/2014/main" id="{21EB8114-4841-44DC-B281-5B3374CB7CF6}"/>
              </a:ext>
            </a:extLst>
          </p:cNvPr>
          <p:cNvSpPr/>
          <p:nvPr/>
        </p:nvSpPr>
        <p:spPr>
          <a:xfrm>
            <a:off x="6039762" y="800483"/>
            <a:ext cx="2029938" cy="386229"/>
          </a:xfrm>
          <a:prstGeom prst="wedgeRoundRectCallout">
            <a:avLst>
              <a:gd name="adj1" fmla="val -137579"/>
              <a:gd name="adj2" fmla="val 188395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E o material para sanitários,  refeitório e depósito?</a:t>
            </a:r>
          </a:p>
        </p:txBody>
      </p:sp>
      <p:sp>
        <p:nvSpPr>
          <p:cNvPr id="11" name="Texto explicativo retangular com cantos arredondados 16">
            <a:extLst>
              <a:ext uri="{FF2B5EF4-FFF2-40B4-BE49-F238E27FC236}">
                <a16:creationId xmlns:a16="http://schemas.microsoft.com/office/drawing/2014/main" id="{7C85033A-BF74-455A-8E67-C94A6B3EBE39}"/>
              </a:ext>
            </a:extLst>
          </p:cNvPr>
          <p:cNvSpPr/>
          <p:nvPr/>
        </p:nvSpPr>
        <p:spPr>
          <a:xfrm>
            <a:off x="7048976" y="1347637"/>
            <a:ext cx="2029938" cy="290416"/>
          </a:xfrm>
          <a:prstGeom prst="wedgeRoundRectCallout">
            <a:avLst>
              <a:gd name="adj1" fmla="val -180278"/>
              <a:gd name="adj2" fmla="val 589110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Ou container pra sanitários?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2F362DD-C607-4254-AC3E-760FB7F2B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97833"/>
              </p:ext>
            </p:extLst>
          </p:nvPr>
        </p:nvGraphicFramePr>
        <p:xfrm>
          <a:off x="3563888" y="2189660"/>
          <a:ext cx="5407526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468">
                  <a:extLst>
                    <a:ext uri="{9D8B030D-6E8A-4147-A177-3AD203B41FA5}">
                      <a16:colId xmlns:a16="http://schemas.microsoft.com/office/drawing/2014/main" val="2511061956"/>
                    </a:ext>
                  </a:extLst>
                </a:gridCol>
                <a:gridCol w="516553">
                  <a:extLst>
                    <a:ext uri="{9D8B030D-6E8A-4147-A177-3AD203B41FA5}">
                      <a16:colId xmlns:a16="http://schemas.microsoft.com/office/drawing/2014/main" val="35413566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84817122"/>
                    </a:ext>
                  </a:extLst>
                </a:gridCol>
                <a:gridCol w="2789833">
                  <a:extLst>
                    <a:ext uri="{9D8B030D-6E8A-4147-A177-3AD203B41FA5}">
                      <a16:colId xmlns:a16="http://schemas.microsoft.com/office/drawing/2014/main" val="1167495098"/>
                    </a:ext>
                  </a:extLst>
                </a:gridCol>
                <a:gridCol w="412289">
                  <a:extLst>
                    <a:ext uri="{9D8B030D-6E8A-4147-A177-3AD203B41FA5}">
                      <a16:colId xmlns:a16="http://schemas.microsoft.com/office/drawing/2014/main" val="2114181856"/>
                    </a:ext>
                  </a:extLst>
                </a:gridCol>
                <a:gridCol w="686311">
                  <a:extLst>
                    <a:ext uri="{9D8B030D-6E8A-4147-A177-3AD203B41FA5}">
                      <a16:colId xmlns:a16="http://schemas.microsoft.com/office/drawing/2014/main" val="1594655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2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effectLst/>
                        </a:rPr>
                        <a:t>ADMINISTRAÇÃO LOCAL / SERVIÇOS GERAIS                                          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719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Equipe Técnica e Administrativa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7943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C90777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Engenheiro ou Arquiteto chefe / junior de obra (Instalações elétricas e hidráulicas ) (1 x 3 meses x 180h)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26561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C90776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Feitor ou Encarregado Geral (Mestre de Obras)  (1 x 3 meses x 180h)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1358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CPUR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C40943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Tecnico em segurança do trabalho (1 x 3 meses x 90h)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270,00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2426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2.4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C90766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Almoxarife  (1 x 3 meses x 90h)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270,00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880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2.5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C88316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Servente com encargos complementares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2203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C90767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Apontador ou Apropriador  (1 x 3 meses x 90h)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270,00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652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Despesas com Mão de Obra contratada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3257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37370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Alimentacao - horista (coletado caixa)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    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684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2.8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CIV.010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Sistema de monitoramento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0650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2.9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CIV.011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Banda larga adsl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302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CIV.009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Estação de trabalho ( computador + impressora)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3805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Despesas de consumo com o Canteiro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62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14583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Tarifa "a" entre  0 e 20m3 fornecimento d'agua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M3   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92,40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941873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14250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Energia eletrica comercial, baixa tensao, relativa ao consumo de ate 100 kwh, incluindo icms, pis/pasep e cofins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KW/H 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14.127,36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754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Serviços Especializados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3713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C88326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Vigilante de prédio - noturno (sgsp) (2 x 4 meses x 180h 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1.440,00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9633951"/>
                  </a:ext>
                </a:extLst>
              </a:tr>
            </a:tbl>
          </a:graphicData>
        </a:graphic>
      </p:graphicFrame>
      <p:sp>
        <p:nvSpPr>
          <p:cNvPr id="12" name="Texto explicativo retangular com cantos arredondados 16">
            <a:extLst>
              <a:ext uri="{FF2B5EF4-FFF2-40B4-BE49-F238E27FC236}">
                <a16:creationId xmlns:a16="http://schemas.microsoft.com/office/drawing/2014/main" id="{6BD76EE6-2857-4319-B54B-D87DE5A94625}"/>
              </a:ext>
            </a:extLst>
          </p:cNvPr>
          <p:cNvSpPr/>
          <p:nvPr/>
        </p:nvSpPr>
        <p:spPr>
          <a:xfrm>
            <a:off x="388611" y="4725144"/>
            <a:ext cx="3031261" cy="506440"/>
          </a:xfrm>
          <a:prstGeom prst="wedgeRoundRectCallout">
            <a:avLst>
              <a:gd name="adj1" fmla="val 106489"/>
              <a:gd name="adj2" fmla="val 1160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Telefone, água mineral, mobiliário, material de escritório, material de limpeza?</a:t>
            </a:r>
          </a:p>
        </p:txBody>
      </p:sp>
      <p:sp>
        <p:nvSpPr>
          <p:cNvPr id="13" name="Texto explicativo retangular com cantos arredondados 16">
            <a:extLst>
              <a:ext uri="{FF2B5EF4-FFF2-40B4-BE49-F238E27FC236}">
                <a16:creationId xmlns:a16="http://schemas.microsoft.com/office/drawing/2014/main" id="{1D48A9D0-C0C8-4F62-B2C9-13B39D38748C}"/>
              </a:ext>
            </a:extLst>
          </p:cNvPr>
          <p:cNvSpPr/>
          <p:nvPr/>
        </p:nvSpPr>
        <p:spPr>
          <a:xfrm>
            <a:off x="388610" y="5604342"/>
            <a:ext cx="3031261" cy="985868"/>
          </a:xfrm>
          <a:prstGeom prst="wedgeRoundRectCallout">
            <a:avLst>
              <a:gd name="adj1" fmla="val 103284"/>
              <a:gd name="adj2" fmla="val 3295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Vigia só das 22 às 5h... E de 17 às 22h e de 5 às 7h? Cadê o vigia diurno que completa essa carga horária? E do dia para os finais de semana?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50C6693-EB23-49CF-BE58-5EFCC7C5DB29}"/>
              </a:ext>
            </a:extLst>
          </p:cNvPr>
          <p:cNvSpPr/>
          <p:nvPr/>
        </p:nvSpPr>
        <p:spPr>
          <a:xfrm>
            <a:off x="3086491" y="2576267"/>
            <a:ext cx="3312368" cy="130383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Custos Indiretos chegando a 30% do valor total da obra. </a:t>
            </a:r>
            <a:r>
              <a:rPr lang="pt-BR" sz="1300" b="1" u="sng" dirty="0">
                <a:solidFill>
                  <a:schemeClr val="bg1"/>
                </a:solidFill>
              </a:rPr>
              <a:t>Quanto menor a obra, maior a representatividade destes custos</a:t>
            </a:r>
            <a:r>
              <a:rPr lang="pt-BR" sz="1300" b="1" dirty="0">
                <a:solidFill>
                  <a:schemeClr val="bg1"/>
                </a:solidFill>
              </a:rPr>
              <a:t>.</a:t>
            </a:r>
            <a:endParaRPr lang="pt-B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BDI (Bonificação e Despesas Indiretas)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0" y="1271006"/>
            <a:ext cx="6246085" cy="298896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949859" y="932452"/>
            <a:ext cx="499029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SINAPI Metodologias e Conceitos – 6ª Ed. - 2019- Pág. 7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49" y="4115158"/>
            <a:ext cx="5982448" cy="248490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3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BDI </a:t>
            </a:r>
            <a:r>
              <a:rPr lang="pt-BR" sz="23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sz="23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51DBBA-0051-40EF-A20B-9D352CC4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68" y="1288469"/>
            <a:ext cx="8039438" cy="556257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288215F-7492-4B81-B149-26AC373FB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59" y="961401"/>
            <a:ext cx="4043750" cy="327068"/>
          </a:xfrm>
          <a:prstGeom prst="rect">
            <a:avLst/>
          </a:prstGeom>
        </p:spPr>
      </p:pic>
      <p:sp>
        <p:nvSpPr>
          <p:cNvPr id="27" name="Explosão: 8 Pontos 26">
            <a:extLst>
              <a:ext uri="{FF2B5EF4-FFF2-40B4-BE49-F238E27FC236}">
                <a16:creationId xmlns:a16="http://schemas.microsoft.com/office/drawing/2014/main" id="{8953F4E9-380F-4C7F-BFDF-BC4D6AEDB390}"/>
              </a:ext>
            </a:extLst>
          </p:cNvPr>
          <p:cNvSpPr/>
          <p:nvPr/>
        </p:nvSpPr>
        <p:spPr>
          <a:xfrm>
            <a:off x="6948264" y="3717032"/>
            <a:ext cx="1080120" cy="504055"/>
          </a:xfrm>
          <a:prstGeom prst="irregularSeal1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09E9C63-B4EA-4CA4-A0D1-EE541C97B4B7}"/>
              </a:ext>
            </a:extLst>
          </p:cNvPr>
          <p:cNvSpPr/>
          <p:nvPr/>
        </p:nvSpPr>
        <p:spPr>
          <a:xfrm>
            <a:off x="7092280" y="4352029"/>
            <a:ext cx="936104" cy="504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2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Catálogo de Composições Analíticas – </a:t>
            </a: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Referência de Composições (Aba Sem Custo)</a:t>
            </a:r>
            <a:endParaRPr lang="pt-B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DDEE6D-166E-49C2-8B36-C720AA042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2" y="1196752"/>
            <a:ext cx="8187959" cy="32984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E9D9170-FBEC-4987-AC88-AB469ACCEE98}"/>
              </a:ext>
            </a:extLst>
          </p:cNvPr>
          <p:cNvCxnSpPr>
            <a:cxnSpLocks/>
          </p:cNvCxnSpPr>
          <p:nvPr/>
        </p:nvCxnSpPr>
        <p:spPr>
          <a:xfrm flipH="1">
            <a:off x="1958758" y="3645024"/>
            <a:ext cx="36004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2734561-B8BC-4147-B8FE-5F20D7089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79" y="3645024"/>
            <a:ext cx="7526169" cy="30830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8BEDA19-15AD-4143-9A1B-96B2C96B8EE2}"/>
              </a:ext>
            </a:extLst>
          </p:cNvPr>
          <p:cNvCxnSpPr>
            <a:cxnSpLocks/>
          </p:cNvCxnSpPr>
          <p:nvPr/>
        </p:nvCxnSpPr>
        <p:spPr>
          <a:xfrm flipH="1">
            <a:off x="5940152" y="3413914"/>
            <a:ext cx="504056" cy="462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DDA45A6-B42A-4513-909D-75B6C7D124B4}"/>
              </a:ext>
            </a:extLst>
          </p:cNvPr>
          <p:cNvCxnSpPr>
            <a:cxnSpLocks/>
          </p:cNvCxnSpPr>
          <p:nvPr/>
        </p:nvCxnSpPr>
        <p:spPr>
          <a:xfrm flipH="1">
            <a:off x="2318798" y="1412071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12D46E3-DAF1-45CF-9A04-E6FF8305CA48}"/>
              </a:ext>
            </a:extLst>
          </p:cNvPr>
          <p:cNvCxnSpPr>
            <a:cxnSpLocks/>
          </p:cNvCxnSpPr>
          <p:nvPr/>
        </p:nvCxnSpPr>
        <p:spPr>
          <a:xfrm flipH="1">
            <a:off x="5238584" y="1700808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FCD31AA-89A4-4937-BA44-B8F31FFF71A2}"/>
              </a:ext>
            </a:extLst>
          </p:cNvPr>
          <p:cNvCxnSpPr>
            <a:cxnSpLocks/>
          </p:cNvCxnSpPr>
          <p:nvPr/>
        </p:nvCxnSpPr>
        <p:spPr>
          <a:xfrm flipH="1">
            <a:off x="2771800" y="6080035"/>
            <a:ext cx="576064" cy="520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Importância da Leitura dos Cadernos Técnicos</a:t>
            </a:r>
            <a:endParaRPr lang="pt-BR" sz="25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5DC622A-073A-4977-99C4-17CD29B65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319212"/>
            <a:ext cx="8439150" cy="421957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0DD95E4-C50E-4E22-9A18-F880A7B8AC2E}"/>
              </a:ext>
            </a:extLst>
          </p:cNvPr>
          <p:cNvCxnSpPr>
            <a:cxnSpLocks/>
          </p:cNvCxnSpPr>
          <p:nvPr/>
        </p:nvCxnSpPr>
        <p:spPr>
          <a:xfrm flipH="1">
            <a:off x="8342726" y="1412776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CF7FE8DF-3511-438A-A012-EFEED477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20012"/>
            <a:ext cx="8028384" cy="3555657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7AE91D2-D8AE-48B1-B1C4-6E9BEF333119}"/>
              </a:ext>
            </a:extLst>
          </p:cNvPr>
          <p:cNvCxnSpPr>
            <a:cxnSpLocks/>
          </p:cNvCxnSpPr>
          <p:nvPr/>
        </p:nvCxnSpPr>
        <p:spPr>
          <a:xfrm flipH="1">
            <a:off x="8535740" y="3637612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  <a:endParaRPr lang="pt-BR" sz="25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7750"/>
            <a:ext cx="6867525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789040"/>
            <a:ext cx="5976913" cy="2617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lvl="1" algn="just"/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EXECUÇÃO DE REFEITÓRIO EM CANTEIRO DE OBRA EM ALVENARIA, NÃO INCLUSO MOBILIÁRIO E EQUIPAMENTOS. AF_02/2016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1571"/>
            <a:ext cx="7572590" cy="428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1409523" y="6172862"/>
            <a:ext cx="640871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Layout de referência de refeitório em canteiro de obra, em alvenaria, utilizado para fins de especificação</a:t>
            </a:r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C29AA54D-BD2C-4313-A10A-4E18CAE91412}"/>
              </a:ext>
            </a:extLst>
          </p:cNvPr>
          <p:cNvSpPr/>
          <p:nvPr/>
        </p:nvSpPr>
        <p:spPr>
          <a:xfrm>
            <a:off x="1409522" y="3429000"/>
            <a:ext cx="3306493" cy="1872208"/>
          </a:xfrm>
          <a:prstGeom prst="wedgeEllipseCallout">
            <a:avLst>
              <a:gd name="adj1" fmla="val 83033"/>
              <a:gd name="adj2" fmla="val -55606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Material para confecção das mesas e bancos precisam ser planilhados, bem como mão de obra necessária. Lembrando que os tampos das mesas precisam ser laváveis.</a:t>
            </a:r>
          </a:p>
        </p:txBody>
      </p:sp>
    </p:spTree>
    <p:extLst>
      <p:ext uri="{BB962C8B-B14F-4D97-AF65-F5344CB8AC3E}">
        <p14:creationId xmlns:p14="http://schemas.microsoft.com/office/powerpoint/2010/main" val="25499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94396"/>
              </p:ext>
            </p:extLst>
          </p:nvPr>
        </p:nvGraphicFramePr>
        <p:xfrm>
          <a:off x="1187624" y="1219200"/>
          <a:ext cx="6912768" cy="4762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0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5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EM ALVENARIA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0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INSTALAÇÃO PROVISÓRIA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ÁREA (M²)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REFERÊNCIA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7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ESCRITÓRIO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54,09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Composto por sala administrativa, sala de reunião, sala multiuso, sala técnica, copa e lavabos feminino e masculino.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9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REFEITÓRIO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39,20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Capacidade para 30 colaboradores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9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SANITÁRIOS E VESTIÁRIOS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59,86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Capacidade para 30 colaboradores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ALMOXARIFADO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41,74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Vão único, com prateleiras para disposição dos materiais e espaço separado para o profissional responsável.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5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EM MADEIRA / CHAPA DE MADEIRA COMPENSADA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1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DEPÓSITO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15,10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GUARITA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5,18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CENTRAL DE ARMADURA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60,40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Foi elaborado um projeto de central de armadura, para abrigar duas bancadas para corte e dobra e uma máquina de corte.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CENTRAL DE FORMAS E DE PRODUÇÃO DE CONCRETO E ARGAMASSA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10,35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Foi elaborado um projeto para abrigar duas bancadas para corte e dobra e uma máquina de corte.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06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Compatibilizar a Descrição das Composições Aferidas com os Serviços Previstos em Projeto</a:t>
            </a:r>
          </a:p>
          <a:p>
            <a:pPr algn="just"/>
            <a:endParaRPr lang="pt-BR" sz="1400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lvl="1" algn="just"/>
            <a:r>
              <a:rPr lang="pt-BR" sz="14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CONCRETO MAGRO PARA LASTRO, TRAÇO 1:4,5:4,5 (CIMENTO/ AREIA MÉDIA/ BRITA 1)  - PREPARO MECÂNICO COM BETONEIRA 400 L. AF_07/2016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" y="2564905"/>
            <a:ext cx="8528108" cy="268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122684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Compatibilizar a Descrição das Composições Aferidas com os Serviços Previstos em Projeto</a:t>
            </a:r>
          </a:p>
          <a:p>
            <a:pPr algn="just"/>
            <a:endParaRPr lang="pt-BR" sz="1400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2338198" y="1484861"/>
            <a:ext cx="422588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COMPOSIÇÃO DE PRODUÇÃO DE CONCRETO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8" y="5075537"/>
            <a:ext cx="7842635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0" y="1916909"/>
            <a:ext cx="7842636" cy="2480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de Seta Reta 21"/>
          <p:cNvCxnSpPr>
            <a:cxnSpLocks/>
          </p:cNvCxnSpPr>
          <p:nvPr/>
        </p:nvCxnSpPr>
        <p:spPr>
          <a:xfrm>
            <a:off x="1691680" y="2276872"/>
            <a:ext cx="0" cy="3744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2051720" y="4653136"/>
            <a:ext cx="4824536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COMPOSIÇÃO DE EXECUÇÃO DE CONCRETO MAGRO</a:t>
            </a:r>
          </a:p>
        </p:txBody>
      </p:sp>
    </p:spTree>
    <p:extLst>
      <p:ext uri="{BB962C8B-B14F-4D97-AF65-F5344CB8AC3E}">
        <p14:creationId xmlns:p14="http://schemas.microsoft.com/office/powerpoint/2010/main" val="3059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A importância de um Orçamento Equilibrado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DF2AEA-7F18-4D04-9FFF-84D02446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5" y="1721762"/>
            <a:ext cx="8270842" cy="32630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059A520-EAEB-41AB-80FD-C858A476BD4E}"/>
              </a:ext>
            </a:extLst>
          </p:cNvPr>
          <p:cNvSpPr txBox="1"/>
          <p:nvPr/>
        </p:nvSpPr>
        <p:spPr>
          <a:xfrm>
            <a:off x="3132934" y="5291856"/>
            <a:ext cx="311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Cartilha CBIC/TCU</a:t>
            </a:r>
          </a:p>
        </p:txBody>
      </p:sp>
    </p:spTree>
    <p:extLst>
      <p:ext uri="{BB962C8B-B14F-4D97-AF65-F5344CB8AC3E}">
        <p14:creationId xmlns:p14="http://schemas.microsoft.com/office/powerpoint/2010/main" val="82709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- Custo de Mão de Obra nas Composições: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2" y="2113483"/>
            <a:ext cx="8309377" cy="3841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77402"/>
              </p:ext>
            </p:extLst>
          </p:nvPr>
        </p:nvGraphicFramePr>
        <p:xfrm>
          <a:off x="3787914" y="1007855"/>
          <a:ext cx="5245967" cy="4100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Código: 88309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PEDREIRO  COM  ENCARGOS   COMPLEMENTARES CAD.TÉC:     Encargos     Complementares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UND: HRS  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ITEM: 88309          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CÓDIGO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DESCRIÇÃO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UNIDADE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QUANTIDADE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PREÇO UNITÁRIO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VALOR TOTAL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CO 95371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CURSO  DE  CAPACITAÇÃO   PARA   PEDREIRO (ENCARGOS  COMPLEMENTARES)   -   HORISTA CAD.TÉC:     Encargos     Complementares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HRS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ALIMENTACAO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2,3600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2,3600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TRANSPORTE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EXAMES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0,3400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0,3400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SEGURO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0,0100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0,0100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3,1800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MA 43465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FERRAMENTAS   -   FAMILIA   PEDREIRO   - HORISTA   (ENCARGOS   COMPLEMENTARES   - COLETADO CAIXA)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MA 43489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EPI  -  FAMILIA   PEDREIRO   -   HORISTA (ENCARGOS  COMPLEMENTARES   -   COLETADO CAIXA)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0,9700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0,9700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1,4500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MO 4750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PEDREIRO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15,3300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15,3300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LEIS SOCIAIS: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0,0000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15,3300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 SEM BDI: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20,2200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5" name="Elipse 14"/>
          <p:cNvSpPr/>
          <p:nvPr/>
        </p:nvSpPr>
        <p:spPr>
          <a:xfrm>
            <a:off x="1187624" y="5555357"/>
            <a:ext cx="2520281" cy="416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949859" y="2367943"/>
            <a:ext cx="2668218" cy="268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575C7C2-127A-4DD8-ABF8-F6829806AFDB}"/>
              </a:ext>
            </a:extLst>
          </p:cNvPr>
          <p:cNvSpPr/>
          <p:nvPr/>
        </p:nvSpPr>
        <p:spPr>
          <a:xfrm>
            <a:off x="7596335" y="1515932"/>
            <a:ext cx="504057" cy="2596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21">
            <a:extLst>
              <a:ext uri="{FF2B5EF4-FFF2-40B4-BE49-F238E27FC236}">
                <a16:creationId xmlns:a16="http://schemas.microsoft.com/office/drawing/2014/main" id="{406AC51B-929E-4752-9753-6DA662C943CB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794696" y="5029020"/>
            <a:ext cx="830277" cy="5490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49D6A32-6A1D-4A1B-A01E-BDF4676C5CEB}"/>
              </a:ext>
            </a:extLst>
          </p:cNvPr>
          <p:cNvSpPr/>
          <p:nvPr/>
        </p:nvSpPr>
        <p:spPr>
          <a:xfrm>
            <a:off x="7952200" y="4246909"/>
            <a:ext cx="593608" cy="323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049A8CB-A797-427E-8619-CFFA8130E922}"/>
              </a:ext>
            </a:extLst>
          </p:cNvPr>
          <p:cNvCxnSpPr>
            <a:cxnSpLocks/>
          </p:cNvCxnSpPr>
          <p:nvPr/>
        </p:nvCxnSpPr>
        <p:spPr>
          <a:xfrm>
            <a:off x="383061" y="2852936"/>
            <a:ext cx="3324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EA61B2D5-05FE-4E10-AC55-5D4E11292B98}"/>
              </a:ext>
            </a:extLst>
          </p:cNvPr>
          <p:cNvSpPr/>
          <p:nvPr/>
        </p:nvSpPr>
        <p:spPr>
          <a:xfrm>
            <a:off x="7497892" y="5578047"/>
            <a:ext cx="593608" cy="323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- Custo de Mão de Obra nas Composições: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4" y="1916832"/>
            <a:ext cx="8309377" cy="3841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Elipse 9"/>
          <p:cNvSpPr/>
          <p:nvPr/>
        </p:nvSpPr>
        <p:spPr>
          <a:xfrm>
            <a:off x="1022301" y="5367689"/>
            <a:ext cx="2758045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12" y="2730114"/>
            <a:ext cx="6218518" cy="2176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ector de Seta Reta 21"/>
          <p:cNvCxnSpPr>
            <a:cxnSpLocks/>
          </p:cNvCxnSpPr>
          <p:nvPr/>
        </p:nvCxnSpPr>
        <p:spPr>
          <a:xfrm flipV="1">
            <a:off x="2880791" y="4686207"/>
            <a:ext cx="1043137" cy="6707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022301" y="2171292"/>
            <a:ext cx="2668218" cy="268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9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65078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Adaptando as Composições</a:t>
            </a:r>
            <a:endParaRPr lang="pt-BR" sz="2500" dirty="0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0AFFBB1-7111-4985-BA44-D776CAA5E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82078"/>
              </p:ext>
            </p:extLst>
          </p:nvPr>
        </p:nvGraphicFramePr>
        <p:xfrm>
          <a:off x="539552" y="864937"/>
          <a:ext cx="6441743" cy="3016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87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Código: 92725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CONCRETAGEM DE  VIGAS  E  LAJES,  FCK=20 MPA, PARA LAJES  MACIÇAS  OU  NERVURADAS COM  USO  DE  BOMBA  EM  EDIFICAÇÃO  COM ÁREA MÉDIA DE LAJES  MENOR  OU  IGUAL  A 20  M²  -  LANÇAMENTO,   ADENSAMENTO   E ACABAMENTO. AF_12/2015 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UND: M³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ITEM: 92725       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CÓDIGO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DESCRIÇÃO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UNIDADE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QUANTIDADE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PREÇO UNITÁRIO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VALOR TOTAL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 20071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VIBRADOR   DE   IMERSÃO,   DIÂMETRO   DE PONTEIRA    45MM,     MOTOR     ELÉTRICO TRIFÁSICO  POTÊNCIA  DE  2  CV   -   CHP DIURNO. AF_06/2015    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CHP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0,056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1,0140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0,0567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CO  20208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VIBRADOR   DE   IMERSÃO,   DIÂMETRO   DE PONTEIRA    45MM,     MOTOR     ELÉTRICO TRIFÁSICO  POTÊNCIA  DE  2  CV   -   CHI DIURNO. AF_06/2015    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CHI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0,133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0,2633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0,0350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240051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CARPINTEIRO  DE  FORMAS   COM   ENCARGOS COMPLEMENTARES    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0,094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19,1939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1,8042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240092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PEDREIRO COM ENCARGOS COMPLEMENTARES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0,565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19,3061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10,9079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240099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SERVENTE COM ENCARGOS COMPLEMENTARES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0,638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15,6852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10,0071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6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SUB-TOTAL: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22,8109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MA    319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CONCRETO USINADO  BOMBEAVEL,  CLASSE  DE RESISTENCIA  C20,  COM  BRITA  0  E   1, SLUMP = 100 +/- 20  MM,  INCLUI  SERVICO DE BOMBEAMENTO (NBR 8953) 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M3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1,103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290,0000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319,8700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6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SUB-TOTAL: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319,8700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4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TOTAL SEM BDI: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342,6809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B8B07403-B40D-4EE1-9704-D6B60D405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65267"/>
              </p:ext>
            </p:extLst>
          </p:nvPr>
        </p:nvGraphicFramePr>
        <p:xfrm>
          <a:off x="1986214" y="3967027"/>
          <a:ext cx="6414448" cy="2753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23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Código: COMP.1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CONCRETAGEM DE  VIGAS  E  LAJES,  FCK=40 MPA, PARA LAJES  MACIÇAS  OU  NERVURADAS COM  USO  DE  BOMBA  EM  EDIFICAÇÃO  COM ÁREA MÉDIA DE LAJES  MENOR  OU  IGUAL  A 20  M²  -  LANÇAMENTO,   ADENSAMENTO   E ACABAMENTO. AF_12/2015 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UND: M³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ITEM: COMP.1       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CÓDIGO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DESCRIÇÃO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UNIDADE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QUANTIDADE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PREÇO UNITÁRIO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VALOR TOTAL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 20071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VIBRADOR   DE   IMERSÃO,   DIÂMETRO   DE PONTEIRA    45MM,     MOTOR     ELÉTRICO TRIFÁSICO  POTÊNCIA  DE  2  CV   -   CHP DIURNO. AF_06/2015    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CHP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0,056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1,0140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0,0567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 20208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VIBRADOR   DE   IMERSÃO,   DIÂMETRO   DE PONTEIRA    45MM,     MOTOR     ELÉTRICO TRIFÁSICO  POTÊNCIA  DE  2  CV   -   CHI DIURNO. AF_06/2015 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CHI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0,133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0,2633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0,0350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240051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CARPINTEIRO  DE  FORMAS   COM   ENCARGOS COMPLEMENTARES    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0,094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19,1939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1,8042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0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240092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PEDREIRO COM ENCARGOS COMPLEMENTARES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0,565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19,3061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10,9079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0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240099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SERVENTE COM ENCARGOS COMPLEMENTARES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0,638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15,6852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10,0071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0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SUB-TOTAL: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22,8109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MA    34479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CONCRETO USINADO BOMBEAVEL, CLASSE DE RESISTENCIA C40, COM BRITA 0 E 1, SLUMP = 100 +/- 20 MM, INCLUI SERVICO DE BOMBEAMENTO (NBR 8953) 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M3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1,103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335,7800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370,3653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0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SUB-TOTAL: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370,3653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7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TOTAL SEM BDI: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393,1762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E6C88F98-5EE8-4E6B-AEBF-05A11704A6D7}"/>
              </a:ext>
            </a:extLst>
          </p:cNvPr>
          <p:cNvSpPr/>
          <p:nvPr/>
        </p:nvSpPr>
        <p:spPr>
          <a:xfrm>
            <a:off x="7831930" y="6462633"/>
            <a:ext cx="670839" cy="2491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98D92C6-B2E4-420C-9324-05AA2AE9F1E8}"/>
              </a:ext>
            </a:extLst>
          </p:cNvPr>
          <p:cNvSpPr/>
          <p:nvPr/>
        </p:nvSpPr>
        <p:spPr>
          <a:xfrm>
            <a:off x="6431351" y="3557500"/>
            <a:ext cx="670839" cy="3007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FF359CA-8C12-4498-AF76-5A3366A7266D}"/>
              </a:ext>
            </a:extLst>
          </p:cNvPr>
          <p:cNvSpPr/>
          <p:nvPr/>
        </p:nvSpPr>
        <p:spPr>
          <a:xfrm>
            <a:off x="645178" y="2969070"/>
            <a:ext cx="4077751" cy="632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48EE443-9660-4E9A-BBE6-C83ABE60E700}"/>
              </a:ext>
            </a:extLst>
          </p:cNvPr>
          <p:cNvSpPr/>
          <p:nvPr/>
        </p:nvSpPr>
        <p:spPr>
          <a:xfrm>
            <a:off x="5752456" y="3145615"/>
            <a:ext cx="708589" cy="279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64A8998-8C6F-433E-B5E2-DC6EF948E254}"/>
              </a:ext>
            </a:extLst>
          </p:cNvPr>
          <p:cNvSpPr/>
          <p:nvPr/>
        </p:nvSpPr>
        <p:spPr>
          <a:xfrm>
            <a:off x="7273030" y="5976456"/>
            <a:ext cx="558900" cy="278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786BB48-0B98-449E-9D66-039909C0FA1F}"/>
              </a:ext>
            </a:extLst>
          </p:cNvPr>
          <p:cNvSpPr/>
          <p:nvPr/>
        </p:nvSpPr>
        <p:spPr>
          <a:xfrm>
            <a:off x="1971079" y="5776916"/>
            <a:ext cx="4184864" cy="707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11B7DE8-4AB2-4919-BEC5-0889397D5C04}"/>
              </a:ext>
            </a:extLst>
          </p:cNvPr>
          <p:cNvCxnSpPr>
            <a:cxnSpLocks/>
          </p:cNvCxnSpPr>
          <p:nvPr/>
        </p:nvCxnSpPr>
        <p:spPr>
          <a:xfrm>
            <a:off x="3779912" y="4221088"/>
            <a:ext cx="659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D89CE92B-741D-4996-B551-420A0593F30D}"/>
              </a:ext>
            </a:extLst>
          </p:cNvPr>
          <p:cNvSpPr/>
          <p:nvPr/>
        </p:nvSpPr>
        <p:spPr>
          <a:xfrm>
            <a:off x="1923165" y="4171931"/>
            <a:ext cx="476624" cy="252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3A4FFB31-C622-4219-B45B-921FB7125F8E}"/>
              </a:ext>
            </a:extLst>
          </p:cNvPr>
          <p:cNvCxnSpPr>
            <a:cxnSpLocks/>
          </p:cNvCxnSpPr>
          <p:nvPr/>
        </p:nvCxnSpPr>
        <p:spPr>
          <a:xfrm>
            <a:off x="2555776" y="1052736"/>
            <a:ext cx="659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65078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Adaptando as Composições</a:t>
            </a:r>
            <a:endParaRPr lang="pt-BR" sz="25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" y="1726882"/>
            <a:ext cx="7422055" cy="25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700899" y="4535194"/>
            <a:ext cx="309634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Coeficiente a ser multiplicado por 1,76, caso a alvenaria seja executada com colher de pedreiro.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 flipV="1">
            <a:off x="7717123" y="3815114"/>
            <a:ext cx="229958" cy="7200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6781019" y="3463318"/>
            <a:ext cx="1296144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9F2EBD2-352C-4EE7-9A90-E42504DC219C}"/>
              </a:ext>
            </a:extLst>
          </p:cNvPr>
          <p:cNvCxnSpPr/>
          <p:nvPr/>
        </p:nvCxnSpPr>
        <p:spPr>
          <a:xfrm>
            <a:off x="1276758" y="2532903"/>
            <a:ext cx="864096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65078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Composições Adicionais</a:t>
            </a:r>
            <a:endParaRPr lang="pt-BR" sz="25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8" y="1122263"/>
            <a:ext cx="7422055" cy="25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044BC95-49C1-4DC4-9FB4-2218CAA9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82708"/>
            <a:ext cx="8051739" cy="18420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ector de seta reta 11"/>
          <p:cNvCxnSpPr/>
          <p:nvPr/>
        </p:nvCxnSpPr>
        <p:spPr>
          <a:xfrm flipV="1">
            <a:off x="3347864" y="2996952"/>
            <a:ext cx="1260139" cy="12961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Exemplos de transportes acima de 15m</a:t>
            </a:r>
          </a:p>
          <a:p>
            <a:pPr marL="0" indent="0" algn="just">
              <a:buNone/>
            </a:pPr>
            <a:r>
              <a:rPr lang="pt-BR" sz="2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CFE04C-55EB-4462-801C-9765BD8F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75" y="1228388"/>
            <a:ext cx="8541622" cy="51125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AD99C46-78E8-45C0-9D1A-DBEFC5897066}"/>
              </a:ext>
            </a:extLst>
          </p:cNvPr>
          <p:cNvSpPr/>
          <p:nvPr/>
        </p:nvSpPr>
        <p:spPr>
          <a:xfrm>
            <a:off x="4124538" y="1228388"/>
            <a:ext cx="864096" cy="4004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7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Transportes acima de 15m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A62526-6F66-4630-BBA8-EB075266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6" y="1544059"/>
            <a:ext cx="7547736" cy="4285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10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Ficha de Especificação Técnica de Insumos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D42204-1CC2-49BF-9D7E-76C2E75B0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196752"/>
            <a:ext cx="5918498" cy="3096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FD16218-AD92-4FB1-B465-0B1A8E17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857" y="3569981"/>
            <a:ext cx="5918499" cy="30299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44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755575" y="257936"/>
            <a:ext cx="7848873" cy="938816"/>
          </a:xfrm>
        </p:spPr>
        <p:txBody>
          <a:bodyPr>
            <a:noAutofit/>
          </a:bodyPr>
          <a:lstStyle/>
          <a:p>
            <a:pPr algn="just"/>
            <a:r>
              <a:rPr lang="pt-BR" altLang="pt-BR" sz="3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Praticar uma Boa Engenharia é Bíblico </a:t>
            </a:r>
            <a:r>
              <a:rPr lang="pt-BR" sz="3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Evangelho  de  São  Lucas  capítulo  14,  versículos  28-30:</a:t>
            </a: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endParaRPr lang="pt-BR" sz="2500" dirty="0">
              <a:solidFill>
                <a:schemeClr val="accent2">
                  <a:lumMod val="50000"/>
                </a:schemeClr>
              </a:solidFill>
              <a:latin typeface="Trebuchet MS" panose="020B0603020202020204"/>
            </a:endParaRP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</a:rPr>
              <a:t>“Quem  de  vós,  querendo fazer uma construção, antes não se senta para calcular os gastos que são necessários, a fim de ver se tem com que acabá-la?</a:t>
            </a: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</a:rPr>
              <a:t>Para que, depois que tiver lançado os alicerces, e não puder acabá-la, todos os que o virem não comecem a zombar dele, dizendo: Este homem principiou a edificar, mas não pode terminar”.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38C42E14-7759-4F9E-BDB8-FFB768970EEB}"/>
              </a:ext>
            </a:extLst>
          </p:cNvPr>
          <p:cNvSpPr/>
          <p:nvPr/>
        </p:nvSpPr>
        <p:spPr>
          <a:xfrm>
            <a:off x="5004048" y="764704"/>
            <a:ext cx="2946553" cy="1167300"/>
          </a:xfrm>
          <a:prstGeom prst="wedgeEllipseCallout">
            <a:avLst>
              <a:gd name="adj1" fmla="val -44721"/>
              <a:gd name="adj2" fmla="val 20867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Custo para um bom resultado... Planejar corretamente para conseguir concluir...</a:t>
            </a:r>
          </a:p>
        </p:txBody>
      </p:sp>
    </p:spTree>
    <p:extLst>
      <p:ext uri="{BB962C8B-B14F-4D97-AF65-F5344CB8AC3E}">
        <p14:creationId xmlns:p14="http://schemas.microsoft.com/office/powerpoint/2010/main" val="36130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4149080"/>
            <a:ext cx="7416824" cy="1474405"/>
          </a:xfrm>
        </p:spPr>
        <p:txBody>
          <a:bodyPr/>
          <a:lstStyle/>
          <a:p>
            <a:pPr algn="ctr"/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50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OBRIGADA!</a:t>
            </a: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6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Luciana Andrade </a:t>
            </a:r>
            <a:br>
              <a:rPr lang="pt-BR" sz="36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Engenheira Civil do Setor de Orçamento do SINDUSCON/PE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Fone: (81) 2127-0628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E-mail: </a:t>
            </a: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  <a:hlinkClick r:id="rId2"/>
              </a:rPr>
              <a:t>orcamento@sindusconpe.com.br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endParaRPr lang="pt-BR" sz="3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5400000" sx="94000" sy="94000" algn="ctr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6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Causas para a deficiência de orçamentos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2FB2E7-EDC1-451A-9A07-513097F09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84524"/>
            <a:ext cx="5510356" cy="499537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4DFD16-1D66-433B-9578-6FAE134D74E6}"/>
              </a:ext>
            </a:extLst>
          </p:cNvPr>
          <p:cNvSpPr txBox="1"/>
          <p:nvPr/>
        </p:nvSpPr>
        <p:spPr>
          <a:xfrm>
            <a:off x="3347864" y="6179894"/>
            <a:ext cx="311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Cartilha CBIC/TCU</a:t>
            </a:r>
          </a:p>
        </p:txBody>
      </p:sp>
    </p:spTree>
    <p:extLst>
      <p:ext uri="{BB962C8B-B14F-4D97-AF65-F5344CB8AC3E}">
        <p14:creationId xmlns:p14="http://schemas.microsoft.com/office/powerpoint/2010/main" val="300056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Considerações Importantes para uma boa orçamentação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79801" y="1789760"/>
            <a:ext cx="36842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Cronograma Físico-financeiro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7271" y="1045353"/>
            <a:ext cx="44467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Projetos Executivos + Especificações</a:t>
            </a:r>
            <a:endParaRPr lang="pt-BR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15568" y="3958188"/>
            <a:ext cx="273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Critérios de Medição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652360" y="2476312"/>
            <a:ext cx="333894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3A1A"/>
                </a:solidFill>
                <a:latin typeface="Arial Rounded MT Bold" panose="020F0704030504030204" pitchFamily="34" charset="0"/>
              </a:rPr>
              <a:t>Histograma de Mão de Obra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668988" y="6067251"/>
            <a:ext cx="616785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16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ORÇAMENTO COMPATÍVEL COM PLANEJADO PARA OBRA</a:t>
            </a:r>
            <a:endParaRPr lang="pt-BR" sz="1600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981002" y="3203944"/>
            <a:ext cx="25789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Exigências do Edital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364088" y="4650198"/>
            <a:ext cx="23529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3A1A"/>
                </a:solidFill>
                <a:latin typeface="Arial Rounded MT Bold" panose="020F0704030504030204" pitchFamily="34" charset="0"/>
              </a:rPr>
              <a:t>Layout do Canteiro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529844" y="5329009"/>
            <a:ext cx="273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Sistema de Referência</a:t>
            </a:r>
          </a:p>
        </p:txBody>
      </p:sp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09AC7799-D593-42DE-95AA-9A56378557E3}"/>
              </a:ext>
            </a:extLst>
          </p:cNvPr>
          <p:cNvSpPr/>
          <p:nvPr/>
        </p:nvSpPr>
        <p:spPr>
          <a:xfrm>
            <a:off x="5529845" y="723846"/>
            <a:ext cx="3156884" cy="517472"/>
          </a:xfrm>
          <a:prstGeom prst="wedgeRectCallout">
            <a:avLst>
              <a:gd name="adj1" fmla="val -69091"/>
              <a:gd name="adj2" fmla="val 5165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Não devem faltar estudos preliminares: sondagem e topografia do terreno</a:t>
            </a:r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id="{DEAABE33-8895-4EFE-8B52-03C258AB91F0}"/>
              </a:ext>
            </a:extLst>
          </p:cNvPr>
          <p:cNvSpPr/>
          <p:nvPr/>
        </p:nvSpPr>
        <p:spPr>
          <a:xfrm>
            <a:off x="457271" y="2723187"/>
            <a:ext cx="1954490" cy="1086953"/>
          </a:xfrm>
          <a:prstGeom prst="wedgeRectCallout">
            <a:avLst>
              <a:gd name="adj1" fmla="val 29104"/>
              <a:gd name="adj2" fmla="val -99845"/>
            </a:avLst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Previsão de despesas ao longo do tempo (exemplo: alimentação e transporte para engenheiro)</a:t>
            </a:r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id="{89CDE687-F45E-43AD-8C0D-EBE0228B4091}"/>
              </a:ext>
            </a:extLst>
          </p:cNvPr>
          <p:cNvSpPr/>
          <p:nvPr/>
        </p:nvSpPr>
        <p:spPr>
          <a:xfrm>
            <a:off x="1679802" y="4162064"/>
            <a:ext cx="2100112" cy="1086953"/>
          </a:xfrm>
          <a:prstGeom prst="wedgeRectCallout">
            <a:avLst>
              <a:gd name="adj1" fmla="val 28036"/>
              <a:gd name="adj2" fmla="val -165896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Previsão de despesas com mão de obra ao longo do tempo (exemplo: dimensionamento dos sanitários)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83794C-4951-45D9-8CDC-7E03DED24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83" y="1432596"/>
            <a:ext cx="1678865" cy="12604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76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3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Itens a serem listados na planilha orçamentária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1024274" y="904566"/>
            <a:ext cx="4357901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SINAPI Metodologias e Conceitos – 6ª Ed. - 2019- Pág. 6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6" y="1212343"/>
            <a:ext cx="5820145" cy="232552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25" y="3255758"/>
            <a:ext cx="5691975" cy="274013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3612785" y="2947981"/>
            <a:ext cx="4968552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SINAPI Metodologias e Conceitos – 6ª Ed. - 2019- Pág. 6 e 7</a:t>
            </a:r>
          </a:p>
        </p:txBody>
      </p:sp>
      <p:sp>
        <p:nvSpPr>
          <p:cNvPr id="21" name="Texto explicativo retangular 20"/>
          <p:cNvSpPr/>
          <p:nvPr/>
        </p:nvSpPr>
        <p:spPr>
          <a:xfrm>
            <a:off x="6876256" y="1414685"/>
            <a:ext cx="1656184" cy="826998"/>
          </a:xfrm>
          <a:prstGeom prst="wedgeRectCallout">
            <a:avLst>
              <a:gd name="adj1" fmla="val -100158"/>
              <a:gd name="adj2" fmla="val 47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COMPOSIÇÕES SINAPI</a:t>
            </a:r>
          </a:p>
        </p:txBody>
      </p:sp>
      <p:sp>
        <p:nvSpPr>
          <p:cNvPr id="22" name="Texto explicativo retangular 21"/>
          <p:cNvSpPr/>
          <p:nvPr/>
        </p:nvSpPr>
        <p:spPr>
          <a:xfrm>
            <a:off x="395537" y="3861048"/>
            <a:ext cx="2160239" cy="2160239"/>
          </a:xfrm>
          <a:prstGeom prst="wedgeRectCallout">
            <a:avLst>
              <a:gd name="adj1" fmla="val 80138"/>
              <a:gd name="adj2" fmla="val -2863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Composições SINAPI, como engenheiro, mestre de obra, instalações de canteiro, equipamentos não presentes nas composições diretas, e itens não existentes no SINAPI como mobilização, desmobilização e outros. </a:t>
            </a:r>
            <a:endParaRPr lang="pt-B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B80E822-30A8-4F74-9141-5A81563C450B}"/>
              </a:ext>
            </a:extLst>
          </p:cNvPr>
          <p:cNvCxnSpPr/>
          <p:nvPr/>
        </p:nvCxnSpPr>
        <p:spPr>
          <a:xfrm>
            <a:off x="3995936" y="5443315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C5079C1-A4FF-42C8-84B3-5B94D1EB1B38}"/>
              </a:ext>
            </a:extLst>
          </p:cNvPr>
          <p:cNvCxnSpPr>
            <a:cxnSpLocks/>
          </p:cNvCxnSpPr>
          <p:nvPr/>
        </p:nvCxnSpPr>
        <p:spPr>
          <a:xfrm>
            <a:off x="3203224" y="5733256"/>
            <a:ext cx="31689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5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Exemplos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F1C982-ECBE-4011-B4D3-B9CB6A28C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28240"/>
              </p:ext>
            </p:extLst>
          </p:nvPr>
        </p:nvGraphicFramePr>
        <p:xfrm>
          <a:off x="589015" y="844128"/>
          <a:ext cx="3967366" cy="5740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1210">
                  <a:extLst>
                    <a:ext uri="{9D8B030D-6E8A-4147-A177-3AD203B41FA5}">
                      <a16:colId xmlns:a16="http://schemas.microsoft.com/office/drawing/2014/main" val="1023034740"/>
                    </a:ext>
                  </a:extLst>
                </a:gridCol>
                <a:gridCol w="746156">
                  <a:extLst>
                    <a:ext uri="{9D8B030D-6E8A-4147-A177-3AD203B41FA5}">
                      <a16:colId xmlns:a16="http://schemas.microsoft.com/office/drawing/2014/main" val="2176604706"/>
                    </a:ext>
                  </a:extLst>
                </a:gridCol>
              </a:tblGrid>
              <a:tr h="105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ADMINISTRAÇÃO LOCAL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07417"/>
                  </a:ext>
                </a:extLst>
              </a:tr>
              <a:tr h="105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MÃO DE OBRA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UND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19675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Contrato (Eng. Master A)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91051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Produção (Eng. Master B)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29155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Planejamento (Eng. Master B)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5277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</a:t>
                      </a:r>
                      <a:r>
                        <a:rPr lang="pt-BR" sz="1300" u="none" strike="noStrike" dirty="0" err="1">
                          <a:effectLst/>
                        </a:rPr>
                        <a:t>senior</a:t>
                      </a:r>
                      <a:r>
                        <a:rPr lang="pt-BR" sz="13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44565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pleno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0115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</a:t>
                      </a:r>
                      <a:r>
                        <a:rPr lang="pt-BR" sz="1300" u="none" strike="noStrike" dirty="0" err="1">
                          <a:effectLst/>
                        </a:rPr>
                        <a:t>junior</a:t>
                      </a:r>
                      <a:r>
                        <a:rPr lang="pt-BR" sz="13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482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SENIOR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5880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PLENO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2487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JUNIOR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91414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PAISAGISTA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9715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coordenador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6081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mecânico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83327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planejamento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86520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custos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7912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medição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2746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eletricista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672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produção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84193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ambiental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5380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qualidade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491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Engenheiro Sanitarista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8147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Chefe administrativo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3076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Chefe de suprimento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41069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planejamento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29531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assitente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0041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medição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756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meio ambiente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0718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F89F18B-2DD0-4D74-8A8D-F2E667F88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93118"/>
              </p:ext>
            </p:extLst>
          </p:nvPr>
        </p:nvGraphicFramePr>
        <p:xfrm>
          <a:off x="4904604" y="844128"/>
          <a:ext cx="3908944" cy="5682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3775">
                  <a:extLst>
                    <a:ext uri="{9D8B030D-6E8A-4147-A177-3AD203B41FA5}">
                      <a16:colId xmlns:a16="http://schemas.microsoft.com/office/drawing/2014/main" val="3318006104"/>
                    </a:ext>
                  </a:extLst>
                </a:gridCol>
                <a:gridCol w="735169">
                  <a:extLst>
                    <a:ext uri="{9D8B030D-6E8A-4147-A177-3AD203B41FA5}">
                      <a16:colId xmlns:a16="http://schemas.microsoft.com/office/drawing/2014/main" val="2785221127"/>
                    </a:ext>
                  </a:extLst>
                </a:gridCol>
              </a:tblGrid>
              <a:tr h="2086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Enfermeiro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8034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enfermagem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2684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Cadista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90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Assistente administrativo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6976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almoxarife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70730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Secretária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24380"/>
                  </a:ext>
                </a:extLst>
              </a:tr>
              <a:tr h="200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Médico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89803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Encarregado de terraplenagem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83979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armação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27944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forma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2224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britagem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4758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concreto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2423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obras civis de acabamento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0097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montagem eletromecânica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524716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Topógrafo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3543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Nivelador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88541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topografia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20615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Laboratorista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7995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Laboratorista auxiliar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36370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em edificações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068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Estagiário de engenharia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94797"/>
                  </a:ext>
                </a:extLst>
              </a:tr>
              <a:tr h="1957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Engenheiro de segurança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12503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em segurança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9309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Mestre de obras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77709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Almoxarife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54226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Apontador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03854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Vigia noturno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797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Vigia diurno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28060"/>
                  </a:ext>
                </a:extLst>
              </a:tr>
            </a:tbl>
          </a:graphicData>
        </a:graphic>
      </p:graphicFrame>
      <p:sp>
        <p:nvSpPr>
          <p:cNvPr id="14" name="Texto Explicativo: Linha 13">
            <a:extLst>
              <a:ext uri="{FF2B5EF4-FFF2-40B4-BE49-F238E27FC236}">
                <a16:creationId xmlns:a16="http://schemas.microsoft.com/office/drawing/2014/main" id="{C71668C3-C920-4744-AACB-2D846CF2BB77}"/>
              </a:ext>
            </a:extLst>
          </p:cNvPr>
          <p:cNvSpPr/>
          <p:nvPr/>
        </p:nvSpPr>
        <p:spPr>
          <a:xfrm>
            <a:off x="6288833" y="264671"/>
            <a:ext cx="2513356" cy="1186551"/>
          </a:xfrm>
          <a:prstGeom prst="borderCallout1">
            <a:avLst>
              <a:gd name="adj1" fmla="val 18750"/>
              <a:gd name="adj2" fmla="val -8333"/>
              <a:gd name="adj3" fmla="val 157195"/>
              <a:gd name="adj4" fmla="val -3415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4 (Exemplo: Construção de redes de abastecimento de água) </a:t>
            </a:r>
            <a:r>
              <a:rPr lang="pt-BR" sz="1400" dirty="0"/>
              <a:t>= 01 Médico com 3 horas por dia para 101 a 250 funcionários (NR 4).</a:t>
            </a:r>
          </a:p>
        </p:txBody>
      </p:sp>
      <p:sp>
        <p:nvSpPr>
          <p:cNvPr id="15" name="Texto Explicativo: Linha 14">
            <a:extLst>
              <a:ext uri="{FF2B5EF4-FFF2-40B4-BE49-F238E27FC236}">
                <a16:creationId xmlns:a16="http://schemas.microsoft.com/office/drawing/2014/main" id="{EBAF1E16-7265-455E-9D90-FF1585663887}"/>
              </a:ext>
            </a:extLst>
          </p:cNvPr>
          <p:cNvSpPr/>
          <p:nvPr/>
        </p:nvSpPr>
        <p:spPr>
          <a:xfrm>
            <a:off x="6658812" y="3510065"/>
            <a:ext cx="2168585" cy="979676"/>
          </a:xfrm>
          <a:prstGeom prst="borderCallout1">
            <a:avLst>
              <a:gd name="adj1" fmla="val 18750"/>
              <a:gd name="adj2" fmla="val -8333"/>
              <a:gd name="adj3" fmla="val 195844"/>
              <a:gd name="adj4" fmla="val -46330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3 (Exemplo: Obras de Terraplenagem</a:t>
            </a:r>
            <a:r>
              <a:rPr lang="pt-BR" sz="1400" u="sng" dirty="0"/>
              <a:t>) </a:t>
            </a:r>
            <a:r>
              <a:rPr lang="pt-BR" sz="1400" dirty="0"/>
              <a:t>= 01 Técnico para 101 a 250 funcionários (NR 4).</a:t>
            </a:r>
          </a:p>
        </p:txBody>
      </p:sp>
      <p:sp>
        <p:nvSpPr>
          <p:cNvPr id="16" name="Texto Explicativo: Linha 15">
            <a:extLst>
              <a:ext uri="{FF2B5EF4-FFF2-40B4-BE49-F238E27FC236}">
                <a16:creationId xmlns:a16="http://schemas.microsoft.com/office/drawing/2014/main" id="{12EEA44D-22E1-4AB3-A2A8-28AA74260C53}"/>
              </a:ext>
            </a:extLst>
          </p:cNvPr>
          <p:cNvSpPr/>
          <p:nvPr/>
        </p:nvSpPr>
        <p:spPr>
          <a:xfrm>
            <a:off x="6444208" y="1956335"/>
            <a:ext cx="2513356" cy="1186551"/>
          </a:xfrm>
          <a:prstGeom prst="borderCallout1">
            <a:avLst>
              <a:gd name="adj1" fmla="val 18750"/>
              <a:gd name="adj2" fmla="val -8333"/>
              <a:gd name="adj3" fmla="val 270057"/>
              <a:gd name="adj4" fmla="val -55494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4 (Exemplo: Construção de coleta de esgoto)</a:t>
            </a:r>
            <a:r>
              <a:rPr lang="pt-BR" sz="1400" u="sng" dirty="0"/>
              <a:t> </a:t>
            </a:r>
            <a:r>
              <a:rPr lang="pt-BR" sz="1400" dirty="0"/>
              <a:t>= 01 Engenheiro com 3 horas por dia para 101 a 250 funcionários (NR 4).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FD25F30-3471-42DA-AC96-96921910B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21879"/>
              </p:ext>
            </p:extLst>
          </p:nvPr>
        </p:nvGraphicFramePr>
        <p:xfrm>
          <a:off x="544389" y="2771105"/>
          <a:ext cx="5613400" cy="2396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307">
                  <a:extLst>
                    <a:ext uri="{9D8B030D-6E8A-4147-A177-3AD203B41FA5}">
                      <a16:colId xmlns:a16="http://schemas.microsoft.com/office/drawing/2014/main" val="60653664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113645774"/>
                    </a:ext>
                  </a:extLst>
                </a:gridCol>
                <a:gridCol w="3818037">
                  <a:extLst>
                    <a:ext uri="{9D8B030D-6E8A-4147-A177-3AD203B41FA5}">
                      <a16:colId xmlns:a16="http://schemas.microsoft.com/office/drawing/2014/main" val="3282033263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Custo com Portadores de Deficiência - contratações obrigatórias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A empresa com 100 (cem) ou mais empregados está obrigada a preencher de 2% (dois por cento) a 5% (cinco por cento) dos seus cargos com beneficiários reabilitados ou pessoas portadoras de deficiência, habilitadas.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1217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Custo com Menor Aprendiz - contratações obrigatórias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 Cota de aprendizes está prevista no art. 429 da CLT. Ela estabelece que deverão ser contratados aprendizes equivalente a no mínimo 5% e no máximo 15% dos trabalhadores existentes em cada estabelecimento, cujas funções demandem formação profissional (excluso engenheiros, profissionais com formação técnica e superior, contratos temporários).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9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4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366694"/>
              </p:ext>
            </p:extLst>
          </p:nvPr>
        </p:nvGraphicFramePr>
        <p:xfrm>
          <a:off x="4608003" y="764704"/>
          <a:ext cx="3204357" cy="3718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DESPESAS ORDINÁRIAS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Mobiliário de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Computador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Impressora multifuncional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Mesa para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Cadeiras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Bebedouro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Armário de arquivos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Relógio de Ponto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 condicionado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Telefone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Mesa para Sala de Reunião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Mesa para Computador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Mesa para Impressora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Lixeira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64993"/>
              </p:ext>
            </p:extLst>
          </p:nvPr>
        </p:nvGraphicFramePr>
        <p:xfrm>
          <a:off x="5436096" y="3429001"/>
          <a:ext cx="3328516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Material de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Lápis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Caneta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Borracha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Grampeador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Resma de papel (pacote c/500und)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Clips pequeno (pacote c/100und)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Clips grande (pacote c/100und)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Liga de borracha (pacote de 100 gr)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Grampo de 26/6 (pacote c/5000und)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Água mineral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92734"/>
              </p:ext>
            </p:extLst>
          </p:nvPr>
        </p:nvGraphicFramePr>
        <p:xfrm>
          <a:off x="539552" y="836712"/>
          <a:ext cx="3528392" cy="3456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VEÍCULOS E EQUIPAMENTOS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Veiculo 4x4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Veiculo sedan - apoio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Kombi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Guindaste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Banheiros químicos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Ambulância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Ônibus transporte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Grua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Andaimes tubulares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 de </a:t>
                      </a:r>
                      <a:r>
                        <a:rPr lang="pt-BR" sz="1300" u="none" strike="noStrike" dirty="0" err="1">
                          <a:effectLst/>
                        </a:rPr>
                        <a:t>fachadeiro</a:t>
                      </a:r>
                      <a:r>
                        <a:rPr lang="pt-BR" sz="1300" u="none" strike="noStrike" dirty="0">
                          <a:effectLst/>
                        </a:rPr>
                        <a:t>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Guinchos cremalheira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Foguete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 suspenso mecânico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Cadeira suspensa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87674"/>
              </p:ext>
            </p:extLst>
          </p:nvPr>
        </p:nvGraphicFramePr>
        <p:xfrm>
          <a:off x="1259632" y="2996952"/>
          <a:ext cx="3024336" cy="3590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3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Material de limpeza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Água sanitária de 1 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Pano de chão grosso alvejado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Sabonete líquido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Vassoura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Desinfetante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Balde plastico cap 10l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Papel higiênico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Papel toalha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Sabão em pó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Detergente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Esponja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Avental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Gorro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0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1283"/>
              </p:ext>
            </p:extLst>
          </p:nvPr>
        </p:nvGraphicFramePr>
        <p:xfrm>
          <a:off x="573206" y="968991"/>
          <a:ext cx="3194109" cy="5352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2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Mobiliário da Área de Vivência 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Mês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Fogão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Geladeira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Lixeira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Saboneteira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Cabideiro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Funcionários - Vestiário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Bancos para Vestiário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Mesa para almoxarife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Cadeira para almoxarife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Estantes de aço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Ambulatório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Placas de Avisos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Quadros de Avisos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1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Maca p/ Ambulatório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Camas para alojamento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Utensílios de Cozinha para República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Vb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Alojamento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Bebedouro Coletivo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Botijão de Gás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Sirene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93979"/>
              </p:ext>
            </p:extLst>
          </p:nvPr>
        </p:nvGraphicFramePr>
        <p:xfrm>
          <a:off x="4139952" y="1039212"/>
          <a:ext cx="4360751" cy="27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7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SEGURANÇA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PCMSO (Programa de Controle Médico de Saúde Ocupacional 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PCMAT (Programa de Condições e meio Ambiente de Trabalho)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Curso Básico – segurança em instalações e serviços com eletricidade (carga horária mínima de 40h)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7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Curso Complementar – segurança no sistema elétrico de potência (SEP) e em suas proximidades (carga horária mínima de 40h)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Treinamento em altura (carga horária mínima de 8h)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o Explicativo 1 12"/>
          <p:cNvSpPr/>
          <p:nvPr/>
        </p:nvSpPr>
        <p:spPr>
          <a:xfrm>
            <a:off x="6105690" y="4149080"/>
            <a:ext cx="2721707" cy="1408579"/>
          </a:xfrm>
          <a:prstGeom prst="borderCallout1">
            <a:avLst>
              <a:gd name="adj1" fmla="val 18750"/>
              <a:gd name="adj2" fmla="val -8333"/>
              <a:gd name="adj3" fmla="val -34944"/>
              <a:gd name="adj4" fmla="val -23385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Carga horária prevista como encargos complementares no valor da hora do funcionário, porém, o custo com o instrutor, espaço ou material que possa ser necessário não está previsto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6B58AF7-E3CB-4137-A9CC-7CF922224EAF}"/>
              </a:ext>
            </a:extLst>
          </p:cNvPr>
          <p:cNvSpPr/>
          <p:nvPr/>
        </p:nvSpPr>
        <p:spPr>
          <a:xfrm>
            <a:off x="2929145" y="4015800"/>
            <a:ext cx="2421613" cy="8375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LICENCIAMENTO AMBIENTAL</a:t>
            </a:r>
          </a:p>
        </p:txBody>
      </p:sp>
    </p:spTree>
    <p:extLst>
      <p:ext uri="{BB962C8B-B14F-4D97-AF65-F5344CB8AC3E}">
        <p14:creationId xmlns:p14="http://schemas.microsoft.com/office/powerpoint/2010/main" val="29001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7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Diretrizes preconizadas no Acórdão nº 2.622/2013-TCU-Plenário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DF9A8D4-18CB-4BCD-8A57-963F6EE998CA}"/>
              </a:ext>
            </a:extLst>
          </p:cNvPr>
          <p:cNvSpPr/>
          <p:nvPr/>
        </p:nvSpPr>
        <p:spPr>
          <a:xfrm>
            <a:off x="597122" y="941443"/>
            <a:ext cx="80217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9.3.2. oriente os órgãos e entidades da Administração Pública Federal a: </a:t>
            </a:r>
          </a:p>
          <a:p>
            <a:pPr algn="just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9.3.2.1. discriminar os custos de administração local, canteiro de obras e mobilização e desmobilização na planilha orçamentária de custos diretos, por serem passíveis de identificação, mensuração e discriminação, bem como sujeitos a controle, medição e pagamento individualizado por parte da Administração Pública, em atendimento ao princípio constitucional da transparência dos gastos públicos, à jurisprudência do TCU e com fundamento no art. 30, § 6º, e no art. 40, inciso XIII, da Lei n. 8.666/1993 e no art. 17 do Decreto n. 7.983/2013;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337213-83DE-4F83-AAE6-C35CBF08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47" y="3999803"/>
            <a:ext cx="7720706" cy="242334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7B78045-B3E2-4123-B443-81643180229A}"/>
              </a:ext>
            </a:extLst>
          </p:cNvPr>
          <p:cNvSpPr/>
          <p:nvPr/>
        </p:nvSpPr>
        <p:spPr>
          <a:xfrm>
            <a:off x="6497087" y="4045787"/>
            <a:ext cx="1161049" cy="2538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3528DE-93E4-4442-8600-A5284FD70C30}"/>
              </a:ext>
            </a:extLst>
          </p:cNvPr>
          <p:cNvCxnSpPr>
            <a:cxnSpLocks/>
          </p:cNvCxnSpPr>
          <p:nvPr/>
        </p:nvCxnSpPr>
        <p:spPr>
          <a:xfrm>
            <a:off x="4355976" y="1844824"/>
            <a:ext cx="2141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88AEBD-FCEF-4527-BC69-55F91558A3FF}"/>
              </a:ext>
            </a:extLst>
          </p:cNvPr>
          <p:cNvCxnSpPr>
            <a:cxnSpLocks/>
          </p:cNvCxnSpPr>
          <p:nvPr/>
        </p:nvCxnSpPr>
        <p:spPr>
          <a:xfrm>
            <a:off x="1935783" y="421934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TM01859868[[fn=Térmico]]</Template>
  <TotalTime>23065</TotalTime>
  <Words>2690</Words>
  <Application>Microsoft Office PowerPoint</Application>
  <PresentationFormat>Apresentação na tela (4:3)</PresentationFormat>
  <Paragraphs>806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Arial Rounded MT Bold</vt:lpstr>
      <vt:lpstr>Calibri</vt:lpstr>
      <vt:lpstr>Trebuchet MS</vt:lpstr>
      <vt:lpstr>térmico</vt:lpstr>
      <vt:lpstr>    UMA VISÃO PELO FOCO EMPRESARIAL   BOA VISTA, 09/10/2019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OBRIGADA!  Luciana Andrade  Engenheira Civil do Setor de Orçamento do SINDUSCON/PE Fone: (81) 2127-0628 E-mail: orcamento@sindusconpe.com.br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obraspublicas sindusconpe</dc:creator>
  <cp:lastModifiedBy>LUCIANA</cp:lastModifiedBy>
  <cp:revision>700</cp:revision>
  <dcterms:created xsi:type="dcterms:W3CDTF">2015-09-30T11:25:35Z</dcterms:created>
  <dcterms:modified xsi:type="dcterms:W3CDTF">2019-10-09T21:36:45Z</dcterms:modified>
</cp:coreProperties>
</file>