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365" r:id="rId3"/>
    <p:sldId id="364" r:id="rId4"/>
    <p:sldId id="345" r:id="rId5"/>
    <p:sldId id="347" r:id="rId6"/>
    <p:sldId id="379" r:id="rId7"/>
    <p:sldId id="350" r:id="rId8"/>
    <p:sldId id="351" r:id="rId9"/>
    <p:sldId id="374" r:id="rId10"/>
    <p:sldId id="383" r:id="rId11"/>
    <p:sldId id="348" r:id="rId12"/>
    <p:sldId id="384" r:id="rId13"/>
    <p:sldId id="381" r:id="rId14"/>
    <p:sldId id="352" r:id="rId15"/>
    <p:sldId id="366" r:id="rId16"/>
    <p:sldId id="358" r:id="rId17"/>
    <p:sldId id="359" r:id="rId18"/>
    <p:sldId id="355" r:id="rId19"/>
    <p:sldId id="356" r:id="rId20"/>
    <p:sldId id="363" r:id="rId21"/>
    <p:sldId id="367" r:id="rId22"/>
    <p:sldId id="361" r:id="rId23"/>
    <p:sldId id="385" r:id="rId24"/>
    <p:sldId id="362" r:id="rId25"/>
    <p:sldId id="353" r:id="rId26"/>
    <p:sldId id="377" r:id="rId27"/>
    <p:sldId id="378" r:id="rId28"/>
    <p:sldId id="373" r:id="rId29"/>
    <p:sldId id="341" r:id="rId3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A963"/>
    <a:srgbClr val="3E82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>
      <p:cViewPr varScale="1">
        <p:scale>
          <a:sx n="72" d="100"/>
          <a:sy n="72" d="100"/>
        </p:scale>
        <p:origin x="122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C54D0-FFBF-4265-846F-E896C3F350C0}" type="datetimeFigureOut">
              <a:rPr lang="pt-BR" smtClean="0"/>
              <a:t>15/10/2019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6DE39-8317-4B92-9671-3AE611EC75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5032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6DE39-8317-4B92-9671-3AE611EC75F5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4562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1DF32-16AE-415E-A521-C11CDE6A7677}" type="datetimeFigureOut">
              <a:rPr lang="pt-BR" smtClean="0"/>
              <a:t>15/10/2019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CC5931BE-0A75-4939-A2C3-2DEE89ED540D}" type="slidenum">
              <a:rPr lang="pt-BR" smtClean="0"/>
              <a:t>‹nº›</a:t>
            </a:fld>
            <a:endParaRPr lang="pt-BR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1DF32-16AE-415E-A521-C11CDE6A7677}" type="datetimeFigureOut">
              <a:rPr lang="pt-BR" smtClean="0"/>
              <a:t>15/10/2019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31BE-0A75-4939-A2C3-2DEE89ED540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1DF32-16AE-415E-A521-C11CDE6A7677}" type="datetimeFigureOut">
              <a:rPr lang="pt-BR" smtClean="0"/>
              <a:t>15/10/2019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31BE-0A75-4939-A2C3-2DEE89ED540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1DF32-16AE-415E-A521-C11CDE6A7677}" type="datetimeFigureOut">
              <a:rPr lang="pt-BR" smtClean="0"/>
              <a:t>15/10/2019</a:t>
            </a:fld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5931BE-0A75-4939-A2C3-2DEE89ED540D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1DF32-16AE-415E-A521-C11CDE6A7677}" type="datetimeFigureOut">
              <a:rPr lang="pt-BR" smtClean="0"/>
              <a:t>15/10/2019</a:t>
            </a:fld>
            <a:endParaRPr lang="pt-BR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5931BE-0A75-4939-A2C3-2DEE89ED540D}" type="slidenum">
              <a:rPr lang="pt-BR" smtClean="0"/>
              <a:t>‹nº›</a:t>
            </a:fld>
            <a:endParaRPr lang="pt-B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1DF32-16AE-415E-A521-C11CDE6A7677}" type="datetimeFigureOut">
              <a:rPr lang="pt-BR" smtClean="0"/>
              <a:t>15/10/2019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31BE-0A75-4939-A2C3-2DEE89ED540D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1DF32-16AE-415E-A521-C11CDE6A7677}" type="datetimeFigureOut">
              <a:rPr lang="pt-BR" smtClean="0"/>
              <a:t>15/10/2019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31BE-0A75-4939-A2C3-2DEE89ED540D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1DF32-16AE-415E-A521-C11CDE6A7677}" type="datetimeFigureOut">
              <a:rPr lang="pt-BR" smtClean="0"/>
              <a:t>15/10/2019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31BE-0A75-4939-A2C3-2DEE89ED540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1DF32-16AE-415E-A521-C11CDE6A7677}" type="datetimeFigureOut">
              <a:rPr lang="pt-BR" smtClean="0"/>
              <a:t>15/10/2019</a:t>
            </a:fld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5931BE-0A75-4939-A2C3-2DEE89ED540D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551DF32-16AE-415E-A521-C11CDE6A7677}" type="datetimeFigureOut">
              <a:rPr lang="pt-BR" smtClean="0"/>
              <a:t>15/10/2019</a:t>
            </a:fld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5931BE-0A75-4939-A2C3-2DEE89ED540D}" type="slidenum">
              <a:rPr lang="pt-BR" smtClean="0"/>
              <a:t>‹nº›</a:t>
            </a:fld>
            <a:endParaRPr lang="pt-B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1DF32-16AE-415E-A521-C11CDE6A7677}" type="datetimeFigureOut">
              <a:rPr lang="pt-BR" smtClean="0"/>
              <a:t>15/10/2019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31BE-0A75-4939-A2C3-2DEE89ED540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CC5931BE-0A75-4939-A2C3-2DEE89ED540D}" type="slidenum">
              <a:rPr lang="pt-BR" smtClean="0"/>
              <a:t>‹nº›</a:t>
            </a:fld>
            <a:endParaRPr lang="pt-BR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551DF32-16AE-415E-A521-C11CDE6A7677}" type="datetimeFigureOut">
              <a:rPr lang="pt-BR" smtClean="0"/>
              <a:t>15/10/2019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orcamento@sindusconpe.com.br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F1FF7FCC-C1DD-486D-9A2D-B296F45CF9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616" y="2676593"/>
            <a:ext cx="7704856" cy="3240360"/>
          </a:xfrm>
        </p:spPr>
        <p:txBody>
          <a:bodyPr/>
          <a:lstStyle/>
          <a:p>
            <a:pPr algn="ctr"/>
            <a:br>
              <a:rPr lang="pt-BR" sz="5400" b="0" dirty="0">
                <a:solidFill>
                  <a:schemeClr val="accent1"/>
                </a:solidFill>
                <a:effectLst>
                  <a:outerShdw blurRad="50800" dist="50800" dir="5400000" sx="94000" sy="94000" algn="ctr" rotWithShape="0">
                    <a:schemeClr val="tx1">
                      <a:alpha val="0"/>
                    </a:schemeClr>
                  </a:outerShdw>
                </a:effectLst>
              </a:rPr>
            </a:br>
            <a:br>
              <a:rPr lang="pt-BR" sz="5400" b="0" dirty="0">
                <a:solidFill>
                  <a:schemeClr val="accent1"/>
                </a:solidFill>
                <a:effectLst>
                  <a:outerShdw blurRad="50800" dist="50800" dir="5400000" sx="94000" sy="94000" algn="ctr" rotWithShape="0">
                    <a:schemeClr val="tx1">
                      <a:alpha val="0"/>
                    </a:schemeClr>
                  </a:outerShdw>
                </a:effectLst>
              </a:rPr>
            </a:br>
            <a:br>
              <a:rPr lang="pt-BR" sz="5400" b="0" dirty="0">
                <a:solidFill>
                  <a:schemeClr val="accent1"/>
                </a:solidFill>
                <a:effectLst>
                  <a:outerShdw blurRad="50800" dist="50800" dir="5400000" sx="94000" sy="94000" algn="ctr" rotWithShape="0">
                    <a:schemeClr val="tx1">
                      <a:alpha val="0"/>
                    </a:schemeClr>
                  </a:outerShdw>
                </a:effectLst>
              </a:rPr>
            </a:br>
            <a:br>
              <a:rPr lang="pt-BR" sz="5400" b="0" dirty="0">
                <a:solidFill>
                  <a:schemeClr val="accent1"/>
                </a:solidFill>
                <a:effectLst>
                  <a:outerShdw blurRad="50800" dist="50800" dir="5400000" sx="94000" sy="94000" algn="ctr" rotWithShape="0">
                    <a:schemeClr val="tx1">
                      <a:alpha val="0"/>
                    </a:schemeClr>
                  </a:outerShdw>
                </a:effectLst>
              </a:rPr>
            </a:br>
            <a:r>
              <a:rPr lang="pt-BR" sz="4500" b="0" dirty="0">
                <a:solidFill>
                  <a:schemeClr val="accent1"/>
                </a:solidFill>
                <a:effectLst>
                  <a:outerShdw blurRad="50800" dist="50800" dir="5400000" sx="94000" sy="94000" algn="ctr" rotWithShape="0">
                    <a:schemeClr val="tx1">
                      <a:alpha val="0"/>
                    </a:schemeClr>
                  </a:outerShdw>
                </a:effectLst>
              </a:rPr>
              <a:t>UMA VISÃO PELO FOCO EMPRESARIAL</a:t>
            </a:r>
            <a:br>
              <a:rPr lang="pt-BR" sz="4500" b="0" dirty="0">
                <a:solidFill>
                  <a:schemeClr val="accent1"/>
                </a:solidFill>
                <a:effectLst>
                  <a:outerShdw blurRad="50800" dist="50800" dir="5400000" sx="94000" sy="94000" algn="ctr" rotWithShape="0">
                    <a:schemeClr val="tx1">
                      <a:alpha val="0"/>
                    </a:schemeClr>
                  </a:outerShdw>
                </a:effectLst>
              </a:rPr>
            </a:br>
            <a:br>
              <a:rPr lang="pt-BR" sz="4000" b="0" dirty="0">
                <a:solidFill>
                  <a:schemeClr val="accent1"/>
                </a:solidFill>
                <a:effectLst>
                  <a:outerShdw blurRad="50800" dist="50800" dir="5400000" sx="94000" sy="94000" algn="ctr" rotWithShape="0">
                    <a:schemeClr val="tx1">
                      <a:alpha val="0"/>
                    </a:schemeClr>
                  </a:outerShdw>
                </a:effectLst>
              </a:rPr>
            </a:br>
            <a:br>
              <a:rPr lang="pt-BR" sz="2500" b="0" dirty="0">
                <a:solidFill>
                  <a:schemeClr val="tx1"/>
                </a:solidFill>
                <a:effectLst>
                  <a:outerShdw blurRad="50800" dist="50800" dir="5400000" sx="94000" sy="94000" algn="ctr" rotWithShape="0">
                    <a:schemeClr val="tx1">
                      <a:alpha val="0"/>
                    </a:schemeClr>
                  </a:outerShdw>
                </a:effectLst>
              </a:rPr>
            </a:br>
            <a:r>
              <a:rPr lang="pt-BR" sz="2500" b="0" dirty="0">
                <a:solidFill>
                  <a:schemeClr val="tx1"/>
                </a:solidFill>
                <a:effectLst>
                  <a:outerShdw blurRad="50800" dist="50800" dir="5400000" sx="94000" sy="94000" algn="ctr" rotWithShape="0">
                    <a:schemeClr val="tx1">
                      <a:alpha val="0"/>
                    </a:schemeClr>
                  </a:outerShdw>
                </a:effectLst>
              </a:rPr>
              <a:t>CHAPECÓ, 16/10/2019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DFCBE31-BD4B-46CC-B764-9F7446B88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692696"/>
            <a:ext cx="3883030" cy="145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65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949859" y="577116"/>
            <a:ext cx="7316289" cy="8375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15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5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30452" y="257936"/>
            <a:ext cx="8496945" cy="737964"/>
          </a:xfrm>
        </p:spPr>
        <p:txBody>
          <a:bodyPr>
            <a:normAutofit/>
          </a:bodyPr>
          <a:lstStyle/>
          <a:p>
            <a:pPr algn="just"/>
            <a:r>
              <a:rPr lang="pt-BR" sz="25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Exemplo de Planilha com Custos Indiretos </a:t>
            </a:r>
            <a:r>
              <a:rPr lang="pt-BR" sz="2500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endParaRPr lang="pt-BR" sz="2500" dirty="0"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C36C1BDB-B855-49AA-B665-3F6F758AC6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610341"/>
              </p:ext>
            </p:extLst>
          </p:nvPr>
        </p:nvGraphicFramePr>
        <p:xfrm>
          <a:off x="388611" y="1000437"/>
          <a:ext cx="5407526" cy="3619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5754">
                  <a:extLst>
                    <a:ext uri="{9D8B030D-6E8A-4147-A177-3AD203B41FA5}">
                      <a16:colId xmlns:a16="http://schemas.microsoft.com/office/drawing/2014/main" val="1538274699"/>
                    </a:ext>
                  </a:extLst>
                </a:gridCol>
                <a:gridCol w="456764">
                  <a:extLst>
                    <a:ext uri="{9D8B030D-6E8A-4147-A177-3AD203B41FA5}">
                      <a16:colId xmlns:a16="http://schemas.microsoft.com/office/drawing/2014/main" val="4025788410"/>
                    </a:ext>
                  </a:extLst>
                </a:gridCol>
                <a:gridCol w="499073">
                  <a:extLst>
                    <a:ext uri="{9D8B030D-6E8A-4147-A177-3AD203B41FA5}">
                      <a16:colId xmlns:a16="http://schemas.microsoft.com/office/drawing/2014/main" val="2973862096"/>
                    </a:ext>
                  </a:extLst>
                </a:gridCol>
                <a:gridCol w="3065814">
                  <a:extLst>
                    <a:ext uri="{9D8B030D-6E8A-4147-A177-3AD203B41FA5}">
                      <a16:colId xmlns:a16="http://schemas.microsoft.com/office/drawing/2014/main" val="364075286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7365016"/>
                    </a:ext>
                  </a:extLst>
                </a:gridCol>
                <a:gridCol w="576065">
                  <a:extLst>
                    <a:ext uri="{9D8B030D-6E8A-4147-A177-3AD203B41FA5}">
                      <a16:colId xmlns:a16="http://schemas.microsoft.com/office/drawing/2014/main" val="21596010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effectLst/>
                        </a:rPr>
                        <a:t>ITEM</a:t>
                      </a:r>
                      <a:endParaRPr lang="pt-B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effectLst/>
                        </a:rPr>
                        <a:t>BASE</a:t>
                      </a:r>
                      <a:endParaRPr lang="pt-B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>
                          <a:effectLst/>
                        </a:rPr>
                        <a:t>CÓDIGO</a:t>
                      </a:r>
                      <a:endParaRPr lang="pt-B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>
                          <a:effectLst/>
                        </a:rPr>
                        <a:t>DESCRIÇÃO DOS SERVIÇOS</a:t>
                      </a:r>
                      <a:endParaRPr lang="pt-B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>
                          <a:effectLst/>
                        </a:rPr>
                        <a:t>UN</a:t>
                      </a:r>
                      <a:endParaRPr lang="pt-B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>
                          <a:effectLst/>
                        </a:rPr>
                        <a:t>QUANT. </a:t>
                      </a:r>
                      <a:endParaRPr lang="pt-B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0874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>
                          <a:effectLst/>
                        </a:rPr>
                        <a:t>1</a:t>
                      </a:r>
                      <a:endParaRPr lang="pt-B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effectLst/>
                        </a:rPr>
                        <a:t> </a:t>
                      </a:r>
                      <a:endParaRPr lang="pt-B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effectLst/>
                        </a:rPr>
                        <a:t> </a:t>
                      </a:r>
                      <a:endParaRPr lang="pt-B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u="none" strike="noStrike" dirty="0">
                          <a:effectLst/>
                        </a:rPr>
                        <a:t>SERVIÇOS PRELIMINARES / CANTEIRO DE OBRA</a:t>
                      </a:r>
                      <a:endParaRPr lang="pt-B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effectLst/>
                        </a:rPr>
                        <a:t> </a:t>
                      </a:r>
                      <a:endParaRPr lang="pt-B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effectLst/>
                        </a:rPr>
                        <a:t> </a:t>
                      </a:r>
                      <a:endParaRPr lang="pt-B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9036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Mobilização / Desmobilização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09539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1.1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SINAPI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C88239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 dirty="0">
                          <a:effectLst/>
                        </a:rPr>
                        <a:t>Mobilização de construção de barracões de obra (2 ajudantes de carpinteiros x 10 dias x 8 horas)</a:t>
                      </a:r>
                      <a:endParaRPr lang="pt-B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H</a:t>
                      </a:r>
                      <a:endParaRPr lang="pt-B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160,00</a:t>
                      </a:r>
                      <a:endParaRPr lang="pt-B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689579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1.2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SINAPI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C88316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 dirty="0">
                          <a:effectLst/>
                        </a:rPr>
                        <a:t>Desmobilização remoção de barracões de obra (2 serventes x 10 dias x 8 horas)</a:t>
                      </a:r>
                      <a:endParaRPr lang="pt-B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H</a:t>
                      </a:r>
                      <a:endParaRPr lang="pt-B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160,00</a:t>
                      </a:r>
                      <a:endParaRPr lang="pt-B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1772885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1.3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SINAPI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C72884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Transporte comercial com caminhao carroceria 9 t, rodovia pavimentada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M3XKM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6.239,17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049913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Instalações / Edificações / Provisórias</a:t>
                      </a:r>
                      <a:endParaRPr lang="pt-B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50776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1.4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SINAPI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C74209/1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 dirty="0">
                          <a:effectLst/>
                        </a:rPr>
                        <a:t>Placa de obra em chapa de </a:t>
                      </a:r>
                      <a:r>
                        <a:rPr lang="pt-BR" sz="1000" u="none" strike="noStrike" dirty="0" err="1">
                          <a:effectLst/>
                        </a:rPr>
                        <a:t>aco</a:t>
                      </a:r>
                      <a:r>
                        <a:rPr lang="pt-BR" sz="1000" u="none" strike="noStrike" dirty="0">
                          <a:effectLst/>
                        </a:rPr>
                        <a:t> galvanizado</a:t>
                      </a:r>
                      <a:endParaRPr lang="pt-B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M2</a:t>
                      </a:r>
                      <a:endParaRPr lang="pt-B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4,50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95397627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1.5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CPU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CIV.600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Aluguel de container para escritório  dim: 6,00x2,30m altura 2,50m com sanitário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mês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3,00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101745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 dirty="0">
                          <a:effectLst/>
                        </a:rPr>
                        <a:t>Proteções e Sinalizações</a:t>
                      </a:r>
                      <a:endParaRPr lang="pt-B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04347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1.6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SINAPI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C74220/1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Tapume de chapa de madeira compensada, e= 6mm, com pintura a cal e reaproveitamento de 2x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M2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100,00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91680742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1.7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SINAPI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C97010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Guarda-corpo fixado em fôrma de madeira com travessões em madeira pregada e fechamento em tela de polipropileno para edificações com até 2 pavimentos. af_11/2017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M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12,00</a:t>
                      </a:r>
                      <a:endParaRPr lang="pt-B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88447412"/>
                  </a:ext>
                </a:extLst>
              </a:tr>
            </a:tbl>
          </a:graphicData>
        </a:graphic>
      </p:graphicFrame>
      <p:sp>
        <p:nvSpPr>
          <p:cNvPr id="10" name="Texto explicativo retangular com cantos arredondados 16">
            <a:extLst>
              <a:ext uri="{FF2B5EF4-FFF2-40B4-BE49-F238E27FC236}">
                <a16:creationId xmlns:a16="http://schemas.microsoft.com/office/drawing/2014/main" id="{21EB8114-4841-44DC-B281-5B3374CB7CF6}"/>
              </a:ext>
            </a:extLst>
          </p:cNvPr>
          <p:cNvSpPr/>
          <p:nvPr/>
        </p:nvSpPr>
        <p:spPr>
          <a:xfrm>
            <a:off x="6039762" y="800483"/>
            <a:ext cx="2029938" cy="386229"/>
          </a:xfrm>
          <a:prstGeom prst="wedgeRoundRectCallout">
            <a:avLst>
              <a:gd name="adj1" fmla="val -137579"/>
              <a:gd name="adj2" fmla="val 188395"/>
              <a:gd name="adj3" fmla="val 16667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bg1"/>
                </a:solidFill>
              </a:rPr>
              <a:t>E o material para sanitários,  refeitório e depósito?</a:t>
            </a:r>
          </a:p>
        </p:txBody>
      </p:sp>
      <p:sp>
        <p:nvSpPr>
          <p:cNvPr id="11" name="Texto explicativo retangular com cantos arredondados 16">
            <a:extLst>
              <a:ext uri="{FF2B5EF4-FFF2-40B4-BE49-F238E27FC236}">
                <a16:creationId xmlns:a16="http://schemas.microsoft.com/office/drawing/2014/main" id="{7C85033A-BF74-455A-8E67-C94A6B3EBE39}"/>
              </a:ext>
            </a:extLst>
          </p:cNvPr>
          <p:cNvSpPr/>
          <p:nvPr/>
        </p:nvSpPr>
        <p:spPr>
          <a:xfrm>
            <a:off x="7048976" y="1347637"/>
            <a:ext cx="2029938" cy="290416"/>
          </a:xfrm>
          <a:prstGeom prst="wedgeRoundRectCallout">
            <a:avLst>
              <a:gd name="adj1" fmla="val -180278"/>
              <a:gd name="adj2" fmla="val 589110"/>
              <a:gd name="adj3" fmla="val 16667"/>
            </a:avLst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bg1"/>
                </a:solidFill>
              </a:rPr>
              <a:t>Ou container pra sanitários?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F2F362DD-C607-4254-AC3E-760FB7F2B9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197833"/>
              </p:ext>
            </p:extLst>
          </p:nvPr>
        </p:nvGraphicFramePr>
        <p:xfrm>
          <a:off x="3563888" y="2189660"/>
          <a:ext cx="5407526" cy="44005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4468">
                  <a:extLst>
                    <a:ext uri="{9D8B030D-6E8A-4147-A177-3AD203B41FA5}">
                      <a16:colId xmlns:a16="http://schemas.microsoft.com/office/drawing/2014/main" val="2511061956"/>
                    </a:ext>
                  </a:extLst>
                </a:gridCol>
                <a:gridCol w="516553">
                  <a:extLst>
                    <a:ext uri="{9D8B030D-6E8A-4147-A177-3AD203B41FA5}">
                      <a16:colId xmlns:a16="http://schemas.microsoft.com/office/drawing/2014/main" val="354135668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1284817122"/>
                    </a:ext>
                  </a:extLst>
                </a:gridCol>
                <a:gridCol w="2789833">
                  <a:extLst>
                    <a:ext uri="{9D8B030D-6E8A-4147-A177-3AD203B41FA5}">
                      <a16:colId xmlns:a16="http://schemas.microsoft.com/office/drawing/2014/main" val="1167495098"/>
                    </a:ext>
                  </a:extLst>
                </a:gridCol>
                <a:gridCol w="412289">
                  <a:extLst>
                    <a:ext uri="{9D8B030D-6E8A-4147-A177-3AD203B41FA5}">
                      <a16:colId xmlns:a16="http://schemas.microsoft.com/office/drawing/2014/main" val="2114181856"/>
                    </a:ext>
                  </a:extLst>
                </a:gridCol>
                <a:gridCol w="686311">
                  <a:extLst>
                    <a:ext uri="{9D8B030D-6E8A-4147-A177-3AD203B41FA5}">
                      <a16:colId xmlns:a16="http://schemas.microsoft.com/office/drawing/2014/main" val="15946558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effectLst/>
                        </a:rPr>
                        <a:t>2</a:t>
                      </a:r>
                      <a:endParaRPr lang="pt-B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effectLst/>
                        </a:rPr>
                        <a:t> </a:t>
                      </a:r>
                      <a:endParaRPr lang="pt-B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effectLst/>
                        </a:rPr>
                        <a:t> </a:t>
                      </a:r>
                      <a:endParaRPr lang="pt-B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u="none" strike="noStrike" dirty="0">
                          <a:effectLst/>
                        </a:rPr>
                        <a:t>ADMINISTRAÇÃO LOCAL / SERVIÇOS GERAIS                                          </a:t>
                      </a:r>
                      <a:endParaRPr lang="pt-B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effectLst/>
                        </a:rPr>
                        <a:t> </a:t>
                      </a:r>
                      <a:endParaRPr lang="pt-B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effectLst/>
                        </a:rPr>
                        <a:t> </a:t>
                      </a:r>
                      <a:endParaRPr lang="pt-B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7195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 dirty="0">
                          <a:effectLst/>
                        </a:rPr>
                        <a:t>Equipe Técnica e Administrativa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879438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2.1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SINAPI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C90777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Engenheiro ou Arquiteto chefe / junior de obra (Instalações elétricas e hidráulicas ) (1 x 3 meses x 180h)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H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540,00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1265611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2.2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SINAPI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C90776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Feitor ou Encarregado Geral (Mestre de Obras)  (1 x 3 meses x 180h)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H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540,00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513587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2.3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CPUR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C40943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Tecnico em segurança do trabalho (1 x 3 meses x 90h)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h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270,00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624267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2.4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SINAPI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C90766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Almoxarife  (1 x 3 meses x 90h)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H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270,00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738804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2.5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SINAPI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C88316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Servente com encargos complementares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H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540,00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822030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2.6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SINAPI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C90767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Apontador ou Apropriador  (1 x 3 meses x 90h)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H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270,00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86527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Despesas com Mão de Obra contratada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832570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2.7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SINAPI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37370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Alimentacao - horista (coletado caixa)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H     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540,00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36849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2.8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CPU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CIV.010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Sistema de monitoramento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mês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3,00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106503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2.9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CPU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CIV.011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Banda larga adsl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mês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3,00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43028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2.10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CPU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CIV.009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Estação de trabalho ( computador + impressora) 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mês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3,00</a:t>
                      </a:r>
                      <a:endParaRPr lang="pt-B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838057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 dirty="0">
                          <a:effectLst/>
                        </a:rPr>
                        <a:t>Despesas de consumo com o Canteiro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9624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2.11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SINAPI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14583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Tarifa "a" entre  0 e 20m3 fornecimento d'agua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M3    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92,40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49418737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2.12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SINAPI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14250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Energia eletrica comercial, baixa tensao, relativa ao consumo de ate 100 kwh, incluindo icms, pis/pasep e cofins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KW/H  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14.127,36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427541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Serviços Especializados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537137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2.13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SINAPI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C88326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Vigilante de prédio - noturno (sgsp) (2 x 4 meses x 180h )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H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1.440,00</a:t>
                      </a:r>
                      <a:endParaRPr lang="pt-B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29633951"/>
                  </a:ext>
                </a:extLst>
              </a:tr>
            </a:tbl>
          </a:graphicData>
        </a:graphic>
      </p:graphicFrame>
      <p:sp>
        <p:nvSpPr>
          <p:cNvPr id="12" name="Texto explicativo retangular com cantos arredondados 16">
            <a:extLst>
              <a:ext uri="{FF2B5EF4-FFF2-40B4-BE49-F238E27FC236}">
                <a16:creationId xmlns:a16="http://schemas.microsoft.com/office/drawing/2014/main" id="{6BD76EE6-2857-4319-B54B-D87DE5A94625}"/>
              </a:ext>
            </a:extLst>
          </p:cNvPr>
          <p:cNvSpPr/>
          <p:nvPr/>
        </p:nvSpPr>
        <p:spPr>
          <a:xfrm>
            <a:off x="388611" y="4725144"/>
            <a:ext cx="3031261" cy="506440"/>
          </a:xfrm>
          <a:prstGeom prst="wedgeRoundRectCallout">
            <a:avLst>
              <a:gd name="adj1" fmla="val 106489"/>
              <a:gd name="adj2" fmla="val 11600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bg1"/>
                </a:solidFill>
              </a:rPr>
              <a:t>Telefone, água mineral, mobiliário, material de escritório, material de limpeza?</a:t>
            </a:r>
          </a:p>
        </p:txBody>
      </p:sp>
      <p:sp>
        <p:nvSpPr>
          <p:cNvPr id="13" name="Texto explicativo retangular com cantos arredondados 16">
            <a:extLst>
              <a:ext uri="{FF2B5EF4-FFF2-40B4-BE49-F238E27FC236}">
                <a16:creationId xmlns:a16="http://schemas.microsoft.com/office/drawing/2014/main" id="{1D48A9D0-C0C8-4F62-B2C9-13B39D38748C}"/>
              </a:ext>
            </a:extLst>
          </p:cNvPr>
          <p:cNvSpPr/>
          <p:nvPr/>
        </p:nvSpPr>
        <p:spPr>
          <a:xfrm>
            <a:off x="388610" y="5604342"/>
            <a:ext cx="3031261" cy="985868"/>
          </a:xfrm>
          <a:prstGeom prst="wedgeRoundRectCallout">
            <a:avLst>
              <a:gd name="adj1" fmla="val 103284"/>
              <a:gd name="adj2" fmla="val 32951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bg1"/>
                </a:solidFill>
              </a:rPr>
              <a:t>Vigia só das 22 às 5h... E de 17 às 22h e de 5 às 7h? Cadê o vigia diurno que completa essa carga horária? E do dia para os finais de semana?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F50C6693-EB23-49CF-BE58-5EFCC7C5DB29}"/>
              </a:ext>
            </a:extLst>
          </p:cNvPr>
          <p:cNvSpPr/>
          <p:nvPr/>
        </p:nvSpPr>
        <p:spPr>
          <a:xfrm>
            <a:off x="3086491" y="2576267"/>
            <a:ext cx="3312368" cy="1303835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>
                <a:solidFill>
                  <a:schemeClr val="bg1"/>
                </a:solidFill>
              </a:rPr>
              <a:t>Custos Indiretos chegando a 30% do valor total da obra. </a:t>
            </a:r>
            <a:r>
              <a:rPr lang="pt-BR" sz="1300" b="1" u="sng" dirty="0">
                <a:solidFill>
                  <a:schemeClr val="bg1"/>
                </a:solidFill>
              </a:rPr>
              <a:t>Quanto menor a obra, maior a representatividade destes custos</a:t>
            </a:r>
            <a:r>
              <a:rPr lang="pt-BR" sz="1300" b="1" dirty="0">
                <a:solidFill>
                  <a:schemeClr val="bg1"/>
                </a:solidFill>
              </a:rPr>
              <a:t>.</a:t>
            </a:r>
            <a:endParaRPr lang="pt-BR" sz="1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43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949859" y="577116"/>
            <a:ext cx="7316289" cy="8375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15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5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30452" y="257936"/>
            <a:ext cx="8496945" cy="737964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5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BDI (Bonificação e Despesas Indiretas)</a:t>
            </a:r>
          </a:p>
          <a:p>
            <a:pPr marL="0" indent="0" algn="just">
              <a:buNone/>
            </a:pPr>
            <a:r>
              <a:rPr lang="pt-BR" sz="1800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endParaRPr lang="pt-BR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10" y="1271006"/>
            <a:ext cx="6246085" cy="2988964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28D5708A-D1E3-44EE-99CD-C4615067BF7A}"/>
              </a:ext>
            </a:extLst>
          </p:cNvPr>
          <p:cNvSpPr txBox="1"/>
          <p:nvPr/>
        </p:nvSpPr>
        <p:spPr>
          <a:xfrm>
            <a:off x="949859" y="932452"/>
            <a:ext cx="4990292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SINAPI Metodologias e Conceitos – 6ª Ed. - 2019- Pág. 7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949" y="4115158"/>
            <a:ext cx="5982448" cy="2484906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506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949859" y="577116"/>
            <a:ext cx="7316289" cy="8375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15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5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30452" y="257936"/>
            <a:ext cx="8496945" cy="737964"/>
          </a:xfrm>
        </p:spPr>
        <p:txBody>
          <a:bodyPr>
            <a:normAutofit/>
          </a:bodyPr>
          <a:lstStyle/>
          <a:p>
            <a:pPr algn="just"/>
            <a:r>
              <a:rPr lang="pt-BR" sz="23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EXEMPLO DE BDI </a:t>
            </a:r>
            <a:r>
              <a:rPr lang="pt-BR" sz="2300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endParaRPr lang="pt-BR" sz="2300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051DBBA-0051-40EF-A20B-9D352CC44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68" y="1288469"/>
            <a:ext cx="8039438" cy="5562572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3288215F-7492-4B81-B149-26AC373FBE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8159" y="961401"/>
            <a:ext cx="4043750" cy="327068"/>
          </a:xfrm>
          <a:prstGeom prst="rect">
            <a:avLst/>
          </a:prstGeom>
        </p:spPr>
      </p:pic>
      <p:sp>
        <p:nvSpPr>
          <p:cNvPr id="27" name="Explosão: 8 Pontos 26">
            <a:extLst>
              <a:ext uri="{FF2B5EF4-FFF2-40B4-BE49-F238E27FC236}">
                <a16:creationId xmlns:a16="http://schemas.microsoft.com/office/drawing/2014/main" id="{8953F4E9-380F-4C7F-BFDF-BC4D6AEDB390}"/>
              </a:ext>
            </a:extLst>
          </p:cNvPr>
          <p:cNvSpPr/>
          <p:nvPr/>
        </p:nvSpPr>
        <p:spPr>
          <a:xfrm>
            <a:off x="6948264" y="3717032"/>
            <a:ext cx="1080120" cy="504055"/>
          </a:xfrm>
          <a:prstGeom prst="irregularSeal1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609E9C63-B4EA-4CA4-A0D1-EE541C97B4B7}"/>
              </a:ext>
            </a:extLst>
          </p:cNvPr>
          <p:cNvSpPr/>
          <p:nvPr/>
        </p:nvSpPr>
        <p:spPr>
          <a:xfrm>
            <a:off x="7092280" y="4352029"/>
            <a:ext cx="936104" cy="5040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426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30452" y="257935"/>
            <a:ext cx="8496945" cy="794801"/>
          </a:xfrm>
        </p:spPr>
        <p:txBody>
          <a:bodyPr>
            <a:normAutofit fontScale="92500"/>
          </a:bodyPr>
          <a:lstStyle/>
          <a:p>
            <a:pPr algn="just"/>
            <a:r>
              <a:rPr lang="pt-BR" sz="25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Utilização do SINAPI – Catálogo de Composições Analíticas – </a:t>
            </a:r>
            <a:r>
              <a:rPr lang="pt-BR" sz="2500" b="1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Referência de Composições (Aba Sem Custo)</a:t>
            </a:r>
            <a:endParaRPr lang="pt-BR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7DDEE6D-166E-49C2-8B36-C720AA042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452" y="1196752"/>
            <a:ext cx="8187959" cy="329840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1E9D9170-FBEC-4987-AC88-AB469ACCEE98}"/>
              </a:ext>
            </a:extLst>
          </p:cNvPr>
          <p:cNvCxnSpPr>
            <a:cxnSpLocks/>
          </p:cNvCxnSpPr>
          <p:nvPr/>
        </p:nvCxnSpPr>
        <p:spPr>
          <a:xfrm flipH="1">
            <a:off x="1958758" y="3645024"/>
            <a:ext cx="360040" cy="6480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32734561-B8BC-4147-B8FE-5F20D7089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568" y="2793119"/>
            <a:ext cx="7526169" cy="3083083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F8BEDA19-15AD-4143-9A1B-96B2C96B8EE2}"/>
              </a:ext>
            </a:extLst>
          </p:cNvPr>
          <p:cNvCxnSpPr>
            <a:cxnSpLocks/>
          </p:cNvCxnSpPr>
          <p:nvPr/>
        </p:nvCxnSpPr>
        <p:spPr>
          <a:xfrm flipH="1">
            <a:off x="5868144" y="2368541"/>
            <a:ext cx="323204" cy="6220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FDDA45A6-B42A-4513-909D-75B6C7D124B4}"/>
              </a:ext>
            </a:extLst>
          </p:cNvPr>
          <p:cNvCxnSpPr>
            <a:cxnSpLocks/>
          </p:cNvCxnSpPr>
          <p:nvPr/>
        </p:nvCxnSpPr>
        <p:spPr>
          <a:xfrm flipH="1">
            <a:off x="2318798" y="1412071"/>
            <a:ext cx="360040" cy="648072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C12D46E3-DAF1-45CF-9A04-E6FF8305CA48}"/>
              </a:ext>
            </a:extLst>
          </p:cNvPr>
          <p:cNvCxnSpPr>
            <a:cxnSpLocks/>
          </p:cNvCxnSpPr>
          <p:nvPr/>
        </p:nvCxnSpPr>
        <p:spPr>
          <a:xfrm flipH="1">
            <a:off x="5238584" y="1700808"/>
            <a:ext cx="360040" cy="648072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m 14">
            <a:extLst>
              <a:ext uri="{FF2B5EF4-FFF2-40B4-BE49-F238E27FC236}">
                <a16:creationId xmlns:a16="http://schemas.microsoft.com/office/drawing/2014/main" id="{60995313-2404-4D20-BA6C-68044385C2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5462" y="3621089"/>
            <a:ext cx="7226283" cy="3128493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97B0528A-B823-4BCD-9BAE-39FFC4BF7860}"/>
              </a:ext>
            </a:extLst>
          </p:cNvPr>
          <p:cNvCxnSpPr>
            <a:cxnSpLocks/>
          </p:cNvCxnSpPr>
          <p:nvPr/>
        </p:nvCxnSpPr>
        <p:spPr>
          <a:xfrm flipH="1">
            <a:off x="6663602" y="3117956"/>
            <a:ext cx="323204" cy="6220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405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30452" y="257935"/>
            <a:ext cx="8496945" cy="794801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5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Utilização do SINAPI – Importância da Leitura dos Cadernos Técnicos</a:t>
            </a:r>
            <a:endParaRPr lang="pt-BR" sz="25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5DC622A-073A-4977-99C4-17CD29B65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1319212"/>
            <a:ext cx="8439150" cy="4219575"/>
          </a:xfrm>
          <a:prstGeom prst="rect">
            <a:avLst/>
          </a:prstGeom>
        </p:spPr>
      </p:pic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60DD95E4-C50E-4E22-9A18-F880A7B8AC2E}"/>
              </a:ext>
            </a:extLst>
          </p:cNvPr>
          <p:cNvCxnSpPr>
            <a:cxnSpLocks/>
          </p:cNvCxnSpPr>
          <p:nvPr/>
        </p:nvCxnSpPr>
        <p:spPr>
          <a:xfrm flipH="1">
            <a:off x="8342726" y="1412776"/>
            <a:ext cx="360040" cy="648072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CF7FE8DF-3511-438A-A012-EFEED4776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220012"/>
            <a:ext cx="8028384" cy="3555657"/>
          </a:xfrm>
          <a:prstGeom prst="rect">
            <a:avLst/>
          </a:prstGeom>
        </p:spPr>
      </p:pic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77AE91D2-D8AE-48B1-B1C4-6E9BEF333119}"/>
              </a:ext>
            </a:extLst>
          </p:cNvPr>
          <p:cNvCxnSpPr>
            <a:cxnSpLocks/>
          </p:cNvCxnSpPr>
          <p:nvPr/>
        </p:nvCxnSpPr>
        <p:spPr>
          <a:xfrm flipH="1">
            <a:off x="8535740" y="3637612"/>
            <a:ext cx="360040" cy="648072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20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30452" y="257935"/>
            <a:ext cx="8496945" cy="794801"/>
          </a:xfrm>
        </p:spPr>
        <p:txBody>
          <a:bodyPr>
            <a:normAutofit/>
          </a:bodyPr>
          <a:lstStyle/>
          <a:p>
            <a:pPr algn="just"/>
            <a:r>
              <a:rPr lang="pt-BR" sz="25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Utilização do SINAPI – Canteiro de Obras</a:t>
            </a:r>
            <a:endParaRPr lang="pt-BR" sz="25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47750"/>
            <a:ext cx="6867525" cy="4762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3789040"/>
            <a:ext cx="5976913" cy="26170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8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30452" y="257935"/>
            <a:ext cx="8496945" cy="2090945"/>
          </a:xfrm>
        </p:spPr>
        <p:txBody>
          <a:bodyPr>
            <a:normAutofit/>
          </a:bodyPr>
          <a:lstStyle/>
          <a:p>
            <a:pPr algn="just"/>
            <a:r>
              <a:rPr lang="pt-BR" sz="25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Utilização do SINAPI – Canteiro de Obras</a:t>
            </a:r>
          </a:p>
          <a:p>
            <a:pPr algn="just"/>
            <a:endParaRPr lang="pt-BR" sz="2500" b="1" dirty="0">
              <a:solidFill>
                <a:schemeClr val="accent3">
                  <a:lumMod val="75000"/>
                </a:schemeClr>
              </a:solidFill>
              <a:latin typeface="Trebuchet MS" pitchFamily="34" charset="0"/>
            </a:endParaRPr>
          </a:p>
          <a:p>
            <a:pPr lvl="1" algn="just"/>
            <a:r>
              <a:rPr lang="pt-BR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EXECUÇÃO DE REFEITÓRIO EM CANTEIRO DE OBRA EM ALVENARIA, NÃO INCLUSO MOBILIÁRIO E EQUIPAMENTOS. AF_02/2016</a:t>
            </a:r>
          </a:p>
          <a:p>
            <a:pPr algn="just"/>
            <a:endParaRPr lang="pt-BR" sz="2500" b="1" dirty="0">
              <a:solidFill>
                <a:schemeClr val="accent3">
                  <a:lumMod val="75000"/>
                </a:schemeClr>
              </a:solidFill>
              <a:latin typeface="Trebuchet MS" pitchFamily="34" charset="0"/>
            </a:endParaRPr>
          </a:p>
          <a:p>
            <a:pPr algn="just"/>
            <a:endParaRPr lang="pt-BR" sz="25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91571"/>
            <a:ext cx="7572590" cy="4281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28D5708A-D1E3-44EE-99CD-C4615067BF7A}"/>
              </a:ext>
            </a:extLst>
          </p:cNvPr>
          <p:cNvSpPr txBox="1"/>
          <p:nvPr/>
        </p:nvSpPr>
        <p:spPr>
          <a:xfrm>
            <a:off x="1409523" y="6172862"/>
            <a:ext cx="6408711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Layout de referência de refeitório em canteiro de obra, em alvenaria, utilizado para fins de especificação</a:t>
            </a:r>
          </a:p>
        </p:txBody>
      </p:sp>
      <p:sp>
        <p:nvSpPr>
          <p:cNvPr id="2" name="Balão de Fala: Oval 1">
            <a:extLst>
              <a:ext uri="{FF2B5EF4-FFF2-40B4-BE49-F238E27FC236}">
                <a16:creationId xmlns:a16="http://schemas.microsoft.com/office/drawing/2014/main" id="{C29AA54D-BD2C-4313-A10A-4E18CAE91412}"/>
              </a:ext>
            </a:extLst>
          </p:cNvPr>
          <p:cNvSpPr/>
          <p:nvPr/>
        </p:nvSpPr>
        <p:spPr>
          <a:xfrm>
            <a:off x="1409522" y="3429000"/>
            <a:ext cx="3306493" cy="1872208"/>
          </a:xfrm>
          <a:prstGeom prst="wedgeEllipseCallout">
            <a:avLst>
              <a:gd name="adj1" fmla="val 83033"/>
              <a:gd name="adj2" fmla="val -55606"/>
            </a:avLst>
          </a:prstGeom>
          <a:solidFill>
            <a:srgbClr val="3E82A4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Material para confecção das mesas e bancos precisam ser planilhados, bem como mão de obra necessária. Lembrando que os tampos das mesas precisam ser laváveis.</a:t>
            </a:r>
          </a:p>
        </p:txBody>
      </p:sp>
    </p:spTree>
    <p:extLst>
      <p:ext uri="{BB962C8B-B14F-4D97-AF65-F5344CB8AC3E}">
        <p14:creationId xmlns:p14="http://schemas.microsoft.com/office/powerpoint/2010/main" val="254991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30452" y="257935"/>
            <a:ext cx="8496945" cy="2090945"/>
          </a:xfrm>
        </p:spPr>
        <p:txBody>
          <a:bodyPr>
            <a:normAutofit/>
          </a:bodyPr>
          <a:lstStyle/>
          <a:p>
            <a:pPr algn="just"/>
            <a:r>
              <a:rPr lang="pt-BR" sz="25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Utilização do SINAPI – Canteiro de Obras</a:t>
            </a:r>
          </a:p>
          <a:p>
            <a:pPr algn="just"/>
            <a:endParaRPr lang="pt-BR" sz="2500" b="1" dirty="0">
              <a:solidFill>
                <a:schemeClr val="accent3">
                  <a:lumMod val="75000"/>
                </a:schemeClr>
              </a:solidFill>
              <a:latin typeface="Trebuchet MS" pitchFamily="34" charset="0"/>
            </a:endParaRPr>
          </a:p>
          <a:p>
            <a:pPr algn="just"/>
            <a:endParaRPr lang="pt-BR" sz="2500" b="1" dirty="0">
              <a:solidFill>
                <a:schemeClr val="accent3">
                  <a:lumMod val="75000"/>
                </a:schemeClr>
              </a:solidFill>
              <a:latin typeface="Trebuchet MS" pitchFamily="34" charset="0"/>
            </a:endParaRPr>
          </a:p>
          <a:p>
            <a:pPr algn="just"/>
            <a:endParaRPr lang="pt-BR" sz="2500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694396"/>
              </p:ext>
            </p:extLst>
          </p:nvPr>
        </p:nvGraphicFramePr>
        <p:xfrm>
          <a:off x="1187624" y="1219200"/>
          <a:ext cx="6912768" cy="47629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800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3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91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352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EM ALVENARIA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4" marR="7504" marT="750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02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INSTALAÇÃO PROVISÓRIA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4" marR="7504" marT="7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ÁREA (M²)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4" marR="7504" marT="7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REFERÊNCIA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4" marR="7504" marT="750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7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ESCRITÓRIO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4" marR="7504" marT="7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54,09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4" marR="7504" marT="75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Composto por sala administrativa, sala de reunião, sala multiuso, sala técnica, copa e lavabos feminino e masculino.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4" marR="7504" marT="750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94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REFEITÓRIO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4" marR="7504" marT="7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39,20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4" marR="7504" marT="75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Capacidade para 30 colaboradores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4" marR="7504" marT="750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794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SANITÁRIOS E VESTIÁRIOS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4" marR="7504" marT="7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59,86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4" marR="7504" marT="75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Capacidade para 30 colaboradores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4" marR="7504" marT="750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019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ALMOXARIFADO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4" marR="7504" marT="7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41,74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4" marR="7504" marT="75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Vão único, com prateleiras para disposição dos materiais e espaço separado para o profissional responsável.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4" marR="7504" marT="750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52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EM MADEIRA / CHAPA DE MADEIRA COMPENSADA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4" marR="7504" marT="750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410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DEPÓSITO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4" marR="7504" marT="7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15,10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4" marR="7504" marT="75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 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4" marR="7504" marT="750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92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GUARITA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4" marR="7504" marT="7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5,18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4" marR="7504" marT="75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 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4" marR="7504" marT="7504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8019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CENTRAL DE ARMADURA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4" marR="7504" marT="7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60,40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4" marR="7504" marT="75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Foi elaborado um projeto de central de armadura, para abrigar duas bancadas para corte e dobra e uma máquina de corte.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4" marR="7504" marT="7504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224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CENTRAL DE FORMAS E DE PRODUÇÃO DE CONCRETO E ARGAMASSA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4" marR="7504" marT="7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10,35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4" marR="7504" marT="75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Foi elaborado um projeto para abrigar duas bancadas para corte e dobra e uma máquina de corte.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4" marR="7504" marT="7504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2069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949859" y="577116"/>
            <a:ext cx="7316289" cy="8375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15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5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30452" y="257935"/>
            <a:ext cx="8496945" cy="2090945"/>
          </a:xfrm>
        </p:spPr>
        <p:txBody>
          <a:bodyPr>
            <a:normAutofit/>
          </a:bodyPr>
          <a:lstStyle/>
          <a:p>
            <a:pPr algn="just"/>
            <a:r>
              <a:rPr lang="pt-BR" sz="25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Utilização do SINAPI – Compatibilizar a Descrição das Composições Aferidas com os Serviços Previstos em Projeto</a:t>
            </a:r>
          </a:p>
          <a:p>
            <a:pPr algn="just"/>
            <a:endParaRPr lang="pt-BR" sz="1400" dirty="0">
              <a:solidFill>
                <a:schemeClr val="accent3">
                  <a:lumMod val="75000"/>
                </a:schemeClr>
              </a:solidFill>
              <a:latin typeface="Trebuchet MS" pitchFamily="34" charset="0"/>
            </a:endParaRPr>
          </a:p>
          <a:p>
            <a:pPr lvl="1" algn="just"/>
            <a:r>
              <a:rPr lang="pt-BR" sz="14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CONCRETO MAGRO PARA LASTRO, TRAÇO 1:4,5:4,5 (CIMENTO/ AREIA MÉDIA/ BRITA 1)  - PREPARO MECÂNICO COM BETONEIRA 400 L. AF_07/2016</a:t>
            </a:r>
            <a:r>
              <a:rPr lang="pt-BR" sz="1800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endParaRPr lang="pt-BR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93" y="2564905"/>
            <a:ext cx="8528108" cy="2687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947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949859" y="577116"/>
            <a:ext cx="7316289" cy="8375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15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5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30452" y="257935"/>
            <a:ext cx="8496945" cy="1226849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5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Utilização do SINAPI – Compatibilizar a Descrição das Composições Aferidas com os Serviços Previstos em Projeto</a:t>
            </a:r>
          </a:p>
          <a:p>
            <a:pPr algn="just"/>
            <a:endParaRPr lang="pt-BR" sz="1400" dirty="0">
              <a:solidFill>
                <a:schemeClr val="accent3">
                  <a:lumMod val="7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8D5708A-D1E3-44EE-99CD-C4615067BF7A}"/>
              </a:ext>
            </a:extLst>
          </p:cNvPr>
          <p:cNvSpPr txBox="1"/>
          <p:nvPr/>
        </p:nvSpPr>
        <p:spPr>
          <a:xfrm>
            <a:off x="2338198" y="1484861"/>
            <a:ext cx="4225883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COMPOSIÇÃO DE PRODUÇÃO DE CONCRETO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78" y="5075537"/>
            <a:ext cx="7842635" cy="1171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20" y="1916909"/>
            <a:ext cx="7842636" cy="24807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Conector de Seta Reta 21"/>
          <p:cNvCxnSpPr>
            <a:cxnSpLocks/>
          </p:cNvCxnSpPr>
          <p:nvPr/>
        </p:nvCxnSpPr>
        <p:spPr>
          <a:xfrm>
            <a:off x="1691680" y="2276872"/>
            <a:ext cx="0" cy="374441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28D5708A-D1E3-44EE-99CD-C4615067BF7A}"/>
              </a:ext>
            </a:extLst>
          </p:cNvPr>
          <p:cNvSpPr txBox="1"/>
          <p:nvPr/>
        </p:nvSpPr>
        <p:spPr>
          <a:xfrm>
            <a:off x="2051720" y="4653136"/>
            <a:ext cx="4824536" cy="33855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COMPOSIÇÃO DE EXECUÇÃO DE CONCRETO MAGRO</a:t>
            </a:r>
          </a:p>
        </p:txBody>
      </p:sp>
    </p:spTree>
    <p:extLst>
      <p:ext uri="{BB962C8B-B14F-4D97-AF65-F5344CB8AC3E}">
        <p14:creationId xmlns:p14="http://schemas.microsoft.com/office/powerpoint/2010/main" val="30593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949859" y="577116"/>
            <a:ext cx="7316289" cy="8375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15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5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30452" y="257936"/>
            <a:ext cx="8496945" cy="737964"/>
          </a:xfrm>
        </p:spPr>
        <p:txBody>
          <a:bodyPr>
            <a:normAutofit/>
          </a:bodyPr>
          <a:lstStyle/>
          <a:p>
            <a:pPr algn="just"/>
            <a:r>
              <a:rPr lang="pt-BR" sz="25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A importância de um Orçamento Equilibrado</a:t>
            </a:r>
            <a:r>
              <a:rPr lang="pt-BR" sz="1800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6DF2AEA-7F18-4D04-9FFF-84D024461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55" y="1721762"/>
            <a:ext cx="8270842" cy="3263017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1059A520-EAEB-41AB-80FD-C858A476BD4E}"/>
              </a:ext>
            </a:extLst>
          </p:cNvPr>
          <p:cNvSpPr txBox="1"/>
          <p:nvPr/>
        </p:nvSpPr>
        <p:spPr>
          <a:xfrm>
            <a:off x="3132934" y="5291856"/>
            <a:ext cx="3118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Cartilha CBIC/TCU</a:t>
            </a:r>
          </a:p>
        </p:txBody>
      </p:sp>
    </p:spTree>
    <p:extLst>
      <p:ext uri="{BB962C8B-B14F-4D97-AF65-F5344CB8AC3E}">
        <p14:creationId xmlns:p14="http://schemas.microsoft.com/office/powerpoint/2010/main" val="8270923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949859" y="577116"/>
            <a:ext cx="7316289" cy="8375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15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5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30452" y="257936"/>
            <a:ext cx="8496945" cy="938816"/>
          </a:xfrm>
        </p:spPr>
        <p:txBody>
          <a:bodyPr>
            <a:noAutofit/>
          </a:bodyPr>
          <a:lstStyle/>
          <a:p>
            <a:pPr algn="just"/>
            <a:r>
              <a:rPr lang="pt-BR" sz="25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Utilização do SINAPI - Custo de Mão de Obra nas Composições:</a:t>
            </a:r>
          </a:p>
          <a:p>
            <a:pPr marL="0" indent="0" algn="just">
              <a:buNone/>
            </a:pPr>
            <a:r>
              <a:rPr lang="pt-BR" sz="25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	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142" y="2113483"/>
            <a:ext cx="8309377" cy="384131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77402"/>
              </p:ext>
            </p:extLst>
          </p:nvPr>
        </p:nvGraphicFramePr>
        <p:xfrm>
          <a:off x="3787914" y="1007855"/>
          <a:ext cx="5245967" cy="41002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9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0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10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u="none" strike="noStrike" dirty="0">
                          <a:effectLst/>
                        </a:rPr>
                        <a:t>Código: 88309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u="none" strike="noStrike" dirty="0">
                          <a:effectLst/>
                        </a:rPr>
                        <a:t>PEDREIRO  COM  ENCARGOS   COMPLEMENTARES CAD.TÉC:     Encargos     Complementares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u="none" strike="noStrike" dirty="0">
                          <a:effectLst/>
                        </a:rPr>
                        <a:t> 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u="none" strike="noStrike" dirty="0">
                          <a:effectLst/>
                        </a:rPr>
                        <a:t>UND: HRS   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u="none" strike="noStrike" dirty="0">
                          <a:effectLst/>
                        </a:rPr>
                        <a:t>ITEM: 88309           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u="none" strike="noStrike" dirty="0">
                          <a:effectLst/>
                        </a:rPr>
                        <a:t> 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0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u="none" strike="noStrike" dirty="0">
                          <a:effectLst/>
                        </a:rPr>
                        <a:t>CÓDIGO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u="none" strike="noStrike" dirty="0">
                          <a:effectLst/>
                        </a:rPr>
                        <a:t>DESCRIÇÃO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u="none" strike="noStrike" dirty="0">
                          <a:effectLst/>
                        </a:rPr>
                        <a:t>UNIDADE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u="none" strike="noStrike" dirty="0">
                          <a:effectLst/>
                        </a:rPr>
                        <a:t>QUANTIDADE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u="none" strike="noStrike" dirty="0">
                          <a:effectLst/>
                        </a:rPr>
                        <a:t>PREÇO UNITÁRIO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u="none" strike="noStrike" dirty="0">
                          <a:effectLst/>
                        </a:rPr>
                        <a:t>VALOR TOTAL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0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CO 95371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 dirty="0">
                          <a:effectLst/>
                        </a:rPr>
                        <a:t>CURSO  DE  CAPACITAÇÃO   PARA   PEDREIRO (ENCARGOS  COMPLEMENTARES)   -   HORISTA CAD.TÉC:     Encargos     Complementares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HRS   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>
                          <a:effectLst/>
                        </a:rPr>
                        <a:t>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>
                          <a:effectLst/>
                        </a:rPr>
                        <a:t>0,2600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>
                          <a:effectLst/>
                        </a:rPr>
                        <a:t>0,2600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549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SUB-TOTAL: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>
                          <a:effectLst/>
                        </a:rPr>
                        <a:t>0,2600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5549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EQ 37370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ALIMENTACAO - HORISTA (COLETADO CAIXA)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H     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>
                          <a:effectLst/>
                        </a:rPr>
                        <a:t>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>
                          <a:effectLst/>
                        </a:rPr>
                        <a:t>2,3600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>
                          <a:effectLst/>
                        </a:rPr>
                        <a:t>2,3600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5549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EQ 37371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TRANSPORTE - HORISTA (COLETADO CAIXA)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H     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>
                          <a:effectLst/>
                        </a:rPr>
                        <a:t>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>
                          <a:effectLst/>
                        </a:rPr>
                        <a:t>0,4700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>
                          <a:effectLst/>
                        </a:rPr>
                        <a:t>0,4700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5549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EQ 37372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EXAMES - HORISTA (COLETADO CAIXA)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H     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>
                          <a:effectLst/>
                        </a:rPr>
                        <a:t>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>
                          <a:effectLst/>
                        </a:rPr>
                        <a:t>0,3400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>
                          <a:effectLst/>
                        </a:rPr>
                        <a:t>0,3400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5549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EQ 37373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SEGURO - HORISTA (COLETADO CAIXA)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H     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>
                          <a:effectLst/>
                        </a:rPr>
                        <a:t>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>
                          <a:effectLst/>
                        </a:rPr>
                        <a:t>0,0100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>
                          <a:effectLst/>
                        </a:rPr>
                        <a:t>0,0100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5549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SUB-TOTAL: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>
                          <a:effectLst/>
                        </a:rPr>
                        <a:t>3,1800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10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MA 43465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FERRAMENTAS   -   FAMILIA   PEDREIRO   - HORISTA   (ENCARGOS   COMPLEMENTARES   - COLETADO CAIXA)     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H     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>
                          <a:effectLst/>
                        </a:rPr>
                        <a:t>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>
                          <a:effectLst/>
                        </a:rPr>
                        <a:t>0,4800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>
                          <a:effectLst/>
                        </a:rPr>
                        <a:t>0,4800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10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MA 43489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EPI  -  FAMILIA   PEDREIRO   -   HORISTA (ENCARGOS  COMPLEMENTARES   -   COLETADO CAIXA)     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H     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>
                          <a:effectLst/>
                        </a:rPr>
                        <a:t>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>
                          <a:effectLst/>
                        </a:rPr>
                        <a:t>0,9700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>
                          <a:effectLst/>
                        </a:rPr>
                        <a:t>0,9700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5549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SUB-TOTAL: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>
                          <a:effectLst/>
                        </a:rPr>
                        <a:t>1,4500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5549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MO 4750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PEDREIRO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H     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>
                          <a:effectLst/>
                        </a:rPr>
                        <a:t>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>
                          <a:effectLst/>
                        </a:rPr>
                        <a:t>15,3300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>
                          <a:effectLst/>
                        </a:rPr>
                        <a:t>15,3300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5549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LEIS SOCIAIS: 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>
                          <a:effectLst/>
                        </a:rPr>
                        <a:t>0,0000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5549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SUB-TOTAL: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>
                          <a:effectLst/>
                        </a:rPr>
                        <a:t>15,3300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10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TOTAL SEM BDI: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u="none" strike="noStrike" dirty="0">
                          <a:effectLst/>
                        </a:rPr>
                        <a:t>20,2200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62" marR="7662" marT="76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15" name="Elipse 14"/>
          <p:cNvSpPr/>
          <p:nvPr/>
        </p:nvSpPr>
        <p:spPr>
          <a:xfrm>
            <a:off x="1187624" y="5555357"/>
            <a:ext cx="2520281" cy="4160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/>
          <p:cNvSpPr/>
          <p:nvPr/>
        </p:nvSpPr>
        <p:spPr>
          <a:xfrm>
            <a:off x="949859" y="2367943"/>
            <a:ext cx="2668218" cy="2689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E575C7C2-127A-4DD8-ABF8-F6829806AFDB}"/>
              </a:ext>
            </a:extLst>
          </p:cNvPr>
          <p:cNvSpPr/>
          <p:nvPr/>
        </p:nvSpPr>
        <p:spPr>
          <a:xfrm>
            <a:off x="7596335" y="1515932"/>
            <a:ext cx="504057" cy="25963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9" name="Conector de Seta Reta 21">
            <a:extLst>
              <a:ext uri="{FF2B5EF4-FFF2-40B4-BE49-F238E27FC236}">
                <a16:creationId xmlns:a16="http://schemas.microsoft.com/office/drawing/2014/main" id="{406AC51B-929E-4752-9753-6DA662C943CB}"/>
              </a:ext>
            </a:extLst>
          </p:cNvPr>
          <p:cNvCxnSpPr>
            <a:cxnSpLocks/>
            <a:endCxn id="22" idx="0"/>
          </p:cNvCxnSpPr>
          <p:nvPr/>
        </p:nvCxnSpPr>
        <p:spPr>
          <a:xfrm flipH="1">
            <a:off x="7794696" y="5029020"/>
            <a:ext cx="830277" cy="54902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ipse 19">
            <a:extLst>
              <a:ext uri="{FF2B5EF4-FFF2-40B4-BE49-F238E27FC236}">
                <a16:creationId xmlns:a16="http://schemas.microsoft.com/office/drawing/2014/main" id="{D49D6A32-6A1D-4A1B-A01E-BDF4676C5CEB}"/>
              </a:ext>
            </a:extLst>
          </p:cNvPr>
          <p:cNvSpPr/>
          <p:nvPr/>
        </p:nvSpPr>
        <p:spPr>
          <a:xfrm>
            <a:off x="7952200" y="4246909"/>
            <a:ext cx="593608" cy="3232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2049A8CB-A797-427E-8619-CFFA8130E922}"/>
              </a:ext>
            </a:extLst>
          </p:cNvPr>
          <p:cNvCxnSpPr>
            <a:cxnSpLocks/>
          </p:cNvCxnSpPr>
          <p:nvPr/>
        </p:nvCxnSpPr>
        <p:spPr>
          <a:xfrm>
            <a:off x="383061" y="2852936"/>
            <a:ext cx="33248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ipse 21">
            <a:extLst>
              <a:ext uri="{FF2B5EF4-FFF2-40B4-BE49-F238E27FC236}">
                <a16:creationId xmlns:a16="http://schemas.microsoft.com/office/drawing/2014/main" id="{EA61B2D5-05FE-4E10-AC55-5D4E11292B98}"/>
              </a:ext>
            </a:extLst>
          </p:cNvPr>
          <p:cNvSpPr/>
          <p:nvPr/>
        </p:nvSpPr>
        <p:spPr>
          <a:xfrm>
            <a:off x="7497892" y="5578047"/>
            <a:ext cx="593608" cy="3232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411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20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949859" y="577116"/>
            <a:ext cx="7316289" cy="8375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15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5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30452" y="257936"/>
            <a:ext cx="8496945" cy="938816"/>
          </a:xfrm>
        </p:spPr>
        <p:txBody>
          <a:bodyPr>
            <a:noAutofit/>
          </a:bodyPr>
          <a:lstStyle/>
          <a:p>
            <a:pPr algn="just"/>
            <a:r>
              <a:rPr lang="pt-BR" sz="25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Utilização do SINAPI - Custo de Mão de Obra nas Composições:</a:t>
            </a:r>
          </a:p>
          <a:p>
            <a:pPr marL="0" indent="0" algn="just">
              <a:buNone/>
            </a:pPr>
            <a:r>
              <a:rPr lang="pt-BR" sz="25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	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584" y="1916832"/>
            <a:ext cx="8309377" cy="384131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Elipse 9"/>
          <p:cNvSpPr/>
          <p:nvPr/>
        </p:nvSpPr>
        <p:spPr>
          <a:xfrm>
            <a:off x="1022301" y="5367689"/>
            <a:ext cx="2758045" cy="3517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912" y="2730114"/>
            <a:ext cx="6218518" cy="21760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Conector de Seta Reta 21"/>
          <p:cNvCxnSpPr>
            <a:cxnSpLocks/>
          </p:cNvCxnSpPr>
          <p:nvPr/>
        </p:nvCxnSpPr>
        <p:spPr>
          <a:xfrm flipV="1">
            <a:off x="2880791" y="4686207"/>
            <a:ext cx="1043137" cy="67073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ipse 17"/>
          <p:cNvSpPr/>
          <p:nvPr/>
        </p:nvSpPr>
        <p:spPr>
          <a:xfrm>
            <a:off x="1022301" y="2171292"/>
            <a:ext cx="2668218" cy="2689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895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949859" y="577116"/>
            <a:ext cx="7316289" cy="8375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15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5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30452" y="257935"/>
            <a:ext cx="8496945" cy="650785"/>
          </a:xfrm>
        </p:spPr>
        <p:txBody>
          <a:bodyPr>
            <a:normAutofit/>
          </a:bodyPr>
          <a:lstStyle/>
          <a:p>
            <a:pPr algn="just"/>
            <a:r>
              <a:rPr lang="pt-BR" sz="25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Utilização do SINAPI – Adaptando as Composições</a:t>
            </a:r>
            <a:endParaRPr lang="pt-BR" sz="2500" dirty="0"/>
          </a:p>
        </p:txBody>
      </p:sp>
      <p:graphicFrame>
        <p:nvGraphicFramePr>
          <p:cNvPr id="14" name="Tabela 13">
            <a:extLst>
              <a:ext uri="{FF2B5EF4-FFF2-40B4-BE49-F238E27FC236}">
                <a16:creationId xmlns:a16="http://schemas.microsoft.com/office/drawing/2014/main" id="{20AFFBB1-7111-4985-BA44-D776CAA5ED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382078"/>
              </p:ext>
            </p:extLst>
          </p:nvPr>
        </p:nvGraphicFramePr>
        <p:xfrm>
          <a:off x="539552" y="864937"/>
          <a:ext cx="6441743" cy="30160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04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7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59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14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41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98712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Código: 92725</a:t>
                      </a:r>
                      <a:endParaRPr lang="pt-BR" sz="8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CONCRETAGEM DE  VIGAS  E  LAJES,  FCK=20 MPA, PARA LAJES  MACIÇAS  OU  NERVURADAS COM  USO  DE  BOMBA  EM  EDIFICAÇÃO  COM ÁREA MÉDIA DE LAJES  MENOR  OU  IGUAL  A 20  M²  -  LANÇAMENTO,   ADENSAMENTO   E ACABAMENTO. AF_12/2015     </a:t>
                      </a:r>
                      <a:endParaRPr lang="pt-BR" sz="8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pt-BR" sz="8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UND: M³    </a:t>
                      </a:r>
                      <a:endParaRPr lang="pt-BR" sz="8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ITEM: 92725           </a:t>
                      </a:r>
                      <a:endParaRPr lang="pt-BR" sz="8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8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357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 dirty="0">
                          <a:effectLst/>
                        </a:rPr>
                        <a:t>CÓDIGO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 dirty="0">
                          <a:effectLst/>
                        </a:rPr>
                        <a:t>DESCRIÇÃO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 dirty="0">
                          <a:effectLst/>
                        </a:rPr>
                        <a:t>UNIDADE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 dirty="0">
                          <a:effectLst/>
                        </a:rPr>
                        <a:t>QUANTIDADE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 dirty="0">
                          <a:effectLst/>
                        </a:rPr>
                        <a:t>PREÇO UNITÁRIO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 dirty="0">
                          <a:effectLst/>
                        </a:rPr>
                        <a:t>VALOR TOTAL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502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CO  20071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 dirty="0">
                          <a:effectLst/>
                        </a:rPr>
                        <a:t>VIBRADOR   DE   IMERSÃO,   DIÂMETRO   DE PONTEIRA    45MM,     MOTOR     ELÉTRICO TRIFÁSICO  POTÊNCIA  DE  2  CV   -   CHP DIURNO. AF_06/2015     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CHP  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>
                          <a:effectLst/>
                        </a:rPr>
                        <a:t>0,056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>
                          <a:effectLst/>
                        </a:rPr>
                        <a:t>1,0140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>
                          <a:effectLst/>
                        </a:rPr>
                        <a:t>0,0567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502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 dirty="0">
                          <a:effectLst/>
                        </a:rPr>
                        <a:t>CO  20208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 dirty="0">
                          <a:effectLst/>
                        </a:rPr>
                        <a:t>VIBRADOR   DE   IMERSÃO,   DIÂMETRO   DE PONTEIRA    45MM,     MOTOR     ELÉTRICO TRIFÁSICO  POTÊNCIA  DE  2  CV   -   CHI DIURNO. AF_06/2015     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CHI  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>
                          <a:effectLst/>
                        </a:rPr>
                        <a:t>0,133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 dirty="0">
                          <a:effectLst/>
                        </a:rPr>
                        <a:t>0,2633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>
                          <a:effectLst/>
                        </a:rPr>
                        <a:t>0,0350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495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CO 240051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 dirty="0">
                          <a:effectLst/>
                        </a:rPr>
                        <a:t>CARPINTEIRO  DE  FORMAS   COM   ENCARGOS COMPLEMENTARES     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HRS  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>
                          <a:effectLst/>
                        </a:rPr>
                        <a:t>0,094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>
                          <a:effectLst/>
                        </a:rPr>
                        <a:t>19,1939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>
                          <a:effectLst/>
                        </a:rPr>
                        <a:t>1,8042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495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CO 240092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 dirty="0">
                          <a:effectLst/>
                        </a:rPr>
                        <a:t>PEDREIRO COM ENCARGOS COMPLEMENTARES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HRS  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>
                          <a:effectLst/>
                        </a:rPr>
                        <a:t>0,565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>
                          <a:effectLst/>
                        </a:rPr>
                        <a:t>19,3061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>
                          <a:effectLst/>
                        </a:rPr>
                        <a:t>10,9079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0495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CO 240099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SERVENTE COM ENCARGOS COMPLEMENTARES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HRS  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 dirty="0">
                          <a:effectLst/>
                        </a:rPr>
                        <a:t>0,638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 dirty="0">
                          <a:effectLst/>
                        </a:rPr>
                        <a:t>15,6852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>
                          <a:effectLst/>
                        </a:rPr>
                        <a:t>10,0071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4678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SUB-TOTAL: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>
                          <a:effectLst/>
                        </a:rPr>
                        <a:t>22,8109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4035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MA    319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CONCRETO USINADO  BOMBEAVEL,  CLASSE  DE RESISTENCIA  C20,  COM  BRITA  0  E   1, SLUMP = 100 +/- 20  MM,  INCLUI  SERVICO DE BOMBEAMENTO (NBR 8953)    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M3   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>
                          <a:effectLst/>
                        </a:rPr>
                        <a:t>1,103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>
                          <a:effectLst/>
                        </a:rPr>
                        <a:t>290,0000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 dirty="0">
                          <a:effectLst/>
                        </a:rPr>
                        <a:t>319,8700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4678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SUB-TOTAL: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>
                          <a:effectLst/>
                        </a:rPr>
                        <a:t>319,8700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0495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TOTAL SEM BDI: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 dirty="0">
                          <a:effectLst/>
                        </a:rPr>
                        <a:t>342,6809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6" name="Tabela 15">
            <a:extLst>
              <a:ext uri="{FF2B5EF4-FFF2-40B4-BE49-F238E27FC236}">
                <a16:creationId xmlns:a16="http://schemas.microsoft.com/office/drawing/2014/main" id="{B8B07403-B40D-4EE1-9704-D6B60D405A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765267"/>
              </p:ext>
            </p:extLst>
          </p:nvPr>
        </p:nvGraphicFramePr>
        <p:xfrm>
          <a:off x="1986214" y="3967027"/>
          <a:ext cx="6414448" cy="27531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81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9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47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78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15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24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32338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Código: COMP.1</a:t>
                      </a:r>
                      <a:endParaRPr lang="pt-BR" sz="8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CONCRETAGEM DE  VIGAS  E  LAJES,  FCK=40 MPA, PARA LAJES  MACIÇAS  OU  NERVURADAS COM  USO  DE  BOMBA  EM  EDIFICAÇÃO  COM ÁREA MÉDIA DE LAJES  MENOR  OU  IGUAL  A 20  M²  -  LANÇAMENTO,   ADENSAMENTO   E ACABAMENTO. AF_12/2015     </a:t>
                      </a:r>
                      <a:endParaRPr lang="pt-BR" sz="8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pt-BR" sz="8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UND: M³    </a:t>
                      </a:r>
                      <a:endParaRPr lang="pt-BR" sz="8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ITEM: COMP.1           </a:t>
                      </a:r>
                      <a:endParaRPr lang="pt-BR" sz="8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 dirty="0">
                          <a:effectLst/>
                        </a:rPr>
                        <a:t> 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169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 dirty="0">
                          <a:effectLst/>
                        </a:rPr>
                        <a:t>CÓDIGO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 dirty="0">
                          <a:effectLst/>
                        </a:rPr>
                        <a:t>DESCRIÇÃO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 dirty="0">
                          <a:effectLst/>
                        </a:rPr>
                        <a:t>UNIDADE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 dirty="0">
                          <a:effectLst/>
                        </a:rPr>
                        <a:t>QUANTIDADE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 dirty="0">
                          <a:effectLst/>
                        </a:rPr>
                        <a:t>PREÇO UNITÁRIO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 dirty="0">
                          <a:effectLst/>
                        </a:rPr>
                        <a:t>VALOR TOTAL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85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CO  20071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 dirty="0">
                          <a:effectLst/>
                        </a:rPr>
                        <a:t>VIBRADOR   DE   IMERSÃO,   DIÂMETRO   DE PONTEIRA    45MM,     MOTOR     ELÉTRICO TRIFÁSICO  POTÊNCIA  DE  2  CV   -   CHP DIURNO. AF_06/2015     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CHP  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 dirty="0">
                          <a:effectLst/>
                        </a:rPr>
                        <a:t>0,056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>
                          <a:effectLst/>
                        </a:rPr>
                        <a:t>1,0140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>
                          <a:effectLst/>
                        </a:rPr>
                        <a:t>0,0567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169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CO  20208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VIBRADOR   DE   IMERSÃO,   DIÂMETRO   DE PONTEIRA    45MM,     MOTOR     ELÉTRICO TRIFÁSICO  POTÊNCIA  DE  2  CV   -   CHI DIURNO. AF_06/2015    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CHI  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 dirty="0">
                          <a:effectLst/>
                        </a:rPr>
                        <a:t>0,133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>
                          <a:effectLst/>
                        </a:rPr>
                        <a:t>0,2633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>
                          <a:effectLst/>
                        </a:rPr>
                        <a:t>0,0350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3084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CO 240051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 dirty="0">
                          <a:effectLst/>
                        </a:rPr>
                        <a:t>CARPINTEIRO  DE  FORMAS   COM   ENCARGOS COMPLEMENTARES     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HRS  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>
                          <a:effectLst/>
                        </a:rPr>
                        <a:t>0,094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>
                          <a:effectLst/>
                        </a:rPr>
                        <a:t>19,1939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>
                          <a:effectLst/>
                        </a:rPr>
                        <a:t>1,8042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3084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CO 240092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PEDREIRO COM ENCARGOS COMPLEMENTARES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HRS  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>
                          <a:effectLst/>
                        </a:rPr>
                        <a:t>0,565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>
                          <a:effectLst/>
                        </a:rPr>
                        <a:t>19,3061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>
                          <a:effectLst/>
                        </a:rPr>
                        <a:t>10,9079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3084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CO 240099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SERVENTE COM ENCARGOS COMPLEMENTARES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HRS  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>
                          <a:effectLst/>
                        </a:rPr>
                        <a:t>0,638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>
                          <a:effectLst/>
                        </a:rPr>
                        <a:t>15,6852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>
                          <a:effectLst/>
                        </a:rPr>
                        <a:t>10,0071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3084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SUB-TOTAL: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>
                          <a:effectLst/>
                        </a:rPr>
                        <a:t>22,8109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9253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MA    34479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CONCRETO USINADO BOMBEAVEL, CLASSE DE RESISTENCIA C40, COM BRITA 0 E 1, SLUMP = 100 +/- 20 MM, INCLUI SERVICO DE BOMBEAMENTO (NBR 8953)    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M3   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>
                          <a:effectLst/>
                        </a:rPr>
                        <a:t>1,103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>
                          <a:effectLst/>
                        </a:rPr>
                        <a:t>335,7800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>
                          <a:effectLst/>
                        </a:rPr>
                        <a:t>370,3653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3084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SUB-TOTAL: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>
                          <a:effectLst/>
                        </a:rPr>
                        <a:t>370,3653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4727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 dirty="0">
                          <a:effectLst/>
                        </a:rPr>
                        <a:t> 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TOTAL SEM BDI: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u="none" strike="noStrike" dirty="0">
                          <a:effectLst/>
                        </a:rPr>
                        <a:t>393,1762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7" marR="9317" marT="9317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7" name="Elipse 16">
            <a:extLst>
              <a:ext uri="{FF2B5EF4-FFF2-40B4-BE49-F238E27FC236}">
                <a16:creationId xmlns:a16="http://schemas.microsoft.com/office/drawing/2014/main" id="{E6C88F98-5EE8-4E6B-AEBF-05A11704A6D7}"/>
              </a:ext>
            </a:extLst>
          </p:cNvPr>
          <p:cNvSpPr/>
          <p:nvPr/>
        </p:nvSpPr>
        <p:spPr>
          <a:xfrm>
            <a:off x="7831930" y="6462633"/>
            <a:ext cx="670839" cy="2491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698D92C6-B2E4-420C-9324-05AA2AE9F1E8}"/>
              </a:ext>
            </a:extLst>
          </p:cNvPr>
          <p:cNvSpPr/>
          <p:nvPr/>
        </p:nvSpPr>
        <p:spPr>
          <a:xfrm>
            <a:off x="6431351" y="3557500"/>
            <a:ext cx="670839" cy="3007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9FF359CA-8C12-4498-AF76-5A3366A7266D}"/>
              </a:ext>
            </a:extLst>
          </p:cNvPr>
          <p:cNvSpPr/>
          <p:nvPr/>
        </p:nvSpPr>
        <p:spPr>
          <a:xfrm>
            <a:off x="645178" y="2969070"/>
            <a:ext cx="4077751" cy="6324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048EE443-9660-4E9A-BBE6-C83ABE60E700}"/>
              </a:ext>
            </a:extLst>
          </p:cNvPr>
          <p:cNvSpPr/>
          <p:nvPr/>
        </p:nvSpPr>
        <p:spPr>
          <a:xfrm>
            <a:off x="5752456" y="3145615"/>
            <a:ext cx="708589" cy="2793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A64A8998-8C6F-433E-B5E2-DC6EF948E254}"/>
              </a:ext>
            </a:extLst>
          </p:cNvPr>
          <p:cNvSpPr/>
          <p:nvPr/>
        </p:nvSpPr>
        <p:spPr>
          <a:xfrm>
            <a:off x="7273030" y="5976456"/>
            <a:ext cx="558900" cy="27829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4786BB48-0B98-449E-9D66-039909C0FA1F}"/>
              </a:ext>
            </a:extLst>
          </p:cNvPr>
          <p:cNvSpPr/>
          <p:nvPr/>
        </p:nvSpPr>
        <p:spPr>
          <a:xfrm>
            <a:off x="1971079" y="5776916"/>
            <a:ext cx="4184864" cy="7074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E11B7DE8-4AB2-4919-BEC5-0889397D5C04}"/>
              </a:ext>
            </a:extLst>
          </p:cNvPr>
          <p:cNvCxnSpPr>
            <a:cxnSpLocks/>
          </p:cNvCxnSpPr>
          <p:nvPr/>
        </p:nvCxnSpPr>
        <p:spPr>
          <a:xfrm>
            <a:off x="3779912" y="4221088"/>
            <a:ext cx="65941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ipse 24">
            <a:extLst>
              <a:ext uri="{FF2B5EF4-FFF2-40B4-BE49-F238E27FC236}">
                <a16:creationId xmlns:a16="http://schemas.microsoft.com/office/drawing/2014/main" id="{D89CE92B-741D-4996-B551-420A0593F30D}"/>
              </a:ext>
            </a:extLst>
          </p:cNvPr>
          <p:cNvSpPr/>
          <p:nvPr/>
        </p:nvSpPr>
        <p:spPr>
          <a:xfrm>
            <a:off x="1923165" y="4171931"/>
            <a:ext cx="476624" cy="25201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3A4FFB31-C622-4219-B45B-921FB7125F8E}"/>
              </a:ext>
            </a:extLst>
          </p:cNvPr>
          <p:cNvCxnSpPr>
            <a:cxnSpLocks/>
          </p:cNvCxnSpPr>
          <p:nvPr/>
        </p:nvCxnSpPr>
        <p:spPr>
          <a:xfrm>
            <a:off x="2555776" y="1052736"/>
            <a:ext cx="65941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19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949859" y="577116"/>
            <a:ext cx="7316289" cy="8375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15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5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30452" y="257935"/>
            <a:ext cx="8496945" cy="650785"/>
          </a:xfrm>
        </p:spPr>
        <p:txBody>
          <a:bodyPr>
            <a:normAutofit/>
          </a:bodyPr>
          <a:lstStyle/>
          <a:p>
            <a:pPr algn="just"/>
            <a:r>
              <a:rPr lang="pt-BR" sz="25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Utilização do SINAPI – Adaptando as Composições</a:t>
            </a:r>
            <a:endParaRPr lang="pt-BR" sz="25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25" y="1726882"/>
            <a:ext cx="7422055" cy="2597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5700899" y="4535194"/>
            <a:ext cx="3096344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Coeficiente a ser multiplicado por 1,76, caso a alvenaria seja executada com colher de pedreiro.</a:t>
            </a:r>
          </a:p>
        </p:txBody>
      </p:sp>
      <p:cxnSp>
        <p:nvCxnSpPr>
          <p:cNvPr id="20" name="Conector de seta reta 19"/>
          <p:cNvCxnSpPr/>
          <p:nvPr/>
        </p:nvCxnSpPr>
        <p:spPr>
          <a:xfrm flipH="1" flipV="1">
            <a:off x="7717123" y="3815114"/>
            <a:ext cx="229958" cy="72008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ipse 10"/>
          <p:cNvSpPr/>
          <p:nvPr/>
        </p:nvSpPr>
        <p:spPr>
          <a:xfrm>
            <a:off x="6781019" y="3463318"/>
            <a:ext cx="1296144" cy="3517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79F2EBD2-352C-4EE7-9A90-E42504DC219C}"/>
              </a:ext>
            </a:extLst>
          </p:cNvPr>
          <p:cNvCxnSpPr/>
          <p:nvPr/>
        </p:nvCxnSpPr>
        <p:spPr>
          <a:xfrm>
            <a:off x="1276758" y="2532903"/>
            <a:ext cx="864096" cy="4320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80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949859" y="577116"/>
            <a:ext cx="7316289" cy="8375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15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5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30452" y="257935"/>
            <a:ext cx="8496945" cy="650785"/>
          </a:xfrm>
        </p:spPr>
        <p:txBody>
          <a:bodyPr>
            <a:normAutofit/>
          </a:bodyPr>
          <a:lstStyle/>
          <a:p>
            <a:pPr algn="just"/>
            <a:r>
              <a:rPr lang="pt-BR" sz="25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Utilização do SINAPI – Composições Adicionais</a:t>
            </a:r>
            <a:endParaRPr lang="pt-BR" sz="25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68" y="1122263"/>
            <a:ext cx="7422055" cy="2597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A044BC95-49C1-4DC4-9FB4-2218CAA92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182708"/>
            <a:ext cx="8051739" cy="1842096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2" name="Conector de seta reta 11"/>
          <p:cNvCxnSpPr/>
          <p:nvPr/>
        </p:nvCxnSpPr>
        <p:spPr>
          <a:xfrm flipV="1">
            <a:off x="3347864" y="2996952"/>
            <a:ext cx="1260139" cy="129614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1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30452" y="257936"/>
            <a:ext cx="8496945" cy="938816"/>
          </a:xfrm>
        </p:spPr>
        <p:txBody>
          <a:bodyPr>
            <a:noAutofit/>
          </a:bodyPr>
          <a:lstStyle/>
          <a:p>
            <a:pPr algn="just"/>
            <a:r>
              <a:rPr lang="pt-BR" sz="22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Utilização do SINAPI – Exemplos de transportes acima de 15m</a:t>
            </a:r>
          </a:p>
          <a:p>
            <a:pPr marL="0" indent="0" algn="just">
              <a:buNone/>
            </a:pPr>
            <a:r>
              <a:rPr lang="pt-BR" sz="22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	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3CFE04C-55EB-4462-801C-9765BD8FB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75" y="1228388"/>
            <a:ext cx="8541622" cy="5112568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9AD99C46-78E8-45C0-9D1A-DBEFC5897066}"/>
              </a:ext>
            </a:extLst>
          </p:cNvPr>
          <p:cNvSpPr/>
          <p:nvPr/>
        </p:nvSpPr>
        <p:spPr>
          <a:xfrm>
            <a:off x="4124538" y="1228388"/>
            <a:ext cx="864096" cy="40041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277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949859" y="577116"/>
            <a:ext cx="7316289" cy="8375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15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5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30452" y="257936"/>
            <a:ext cx="8496945" cy="938816"/>
          </a:xfrm>
        </p:spPr>
        <p:txBody>
          <a:bodyPr>
            <a:noAutofit/>
          </a:bodyPr>
          <a:lstStyle/>
          <a:p>
            <a:pPr algn="just"/>
            <a:r>
              <a:rPr lang="pt-BR" sz="25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Utilização do SINAPI – Transportes acima de 15m</a:t>
            </a:r>
          </a:p>
          <a:p>
            <a:pPr marL="0" indent="0" algn="just">
              <a:buNone/>
            </a:pPr>
            <a:r>
              <a:rPr lang="pt-BR" sz="25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	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AA62526-6F66-4630-BBA8-EB0752662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056" y="1544059"/>
            <a:ext cx="7547736" cy="42852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9105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949859" y="577116"/>
            <a:ext cx="7316289" cy="8375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15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5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30452" y="257936"/>
            <a:ext cx="8496945" cy="938816"/>
          </a:xfrm>
        </p:spPr>
        <p:txBody>
          <a:bodyPr>
            <a:noAutofit/>
          </a:bodyPr>
          <a:lstStyle/>
          <a:p>
            <a:pPr algn="just"/>
            <a:r>
              <a:rPr lang="pt-BR" sz="25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Utilização do SINAPI – Ficha de Especificação Técnica de Insumos</a:t>
            </a:r>
          </a:p>
          <a:p>
            <a:pPr marL="0" indent="0" algn="just">
              <a:buNone/>
            </a:pPr>
            <a:r>
              <a:rPr lang="pt-BR" sz="25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	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3D42204-1CC2-49BF-9D7E-76C2E75B0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9" y="1196752"/>
            <a:ext cx="5918498" cy="309634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8FD16218-AD92-4FB1-B465-0B1A8E170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0857" y="3569981"/>
            <a:ext cx="5918499" cy="30299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7446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949859" y="577116"/>
            <a:ext cx="7316289" cy="8375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15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5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755575" y="257936"/>
            <a:ext cx="7848873" cy="938816"/>
          </a:xfrm>
        </p:spPr>
        <p:txBody>
          <a:bodyPr>
            <a:noAutofit/>
          </a:bodyPr>
          <a:lstStyle/>
          <a:p>
            <a:pPr algn="just"/>
            <a:r>
              <a:rPr lang="pt-BR" altLang="pt-BR" sz="35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Praticar uma Boa Engenharia é Bíblico </a:t>
            </a:r>
            <a:r>
              <a:rPr lang="pt-BR" sz="35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	</a:t>
            </a:r>
          </a:p>
          <a:p>
            <a:pPr algn="just"/>
            <a:endParaRPr lang="pt-BR" sz="2500" b="1" dirty="0">
              <a:solidFill>
                <a:schemeClr val="accent3">
                  <a:lumMod val="75000"/>
                </a:schemeClr>
              </a:solidFill>
              <a:latin typeface="Trebuchet MS" pitchFamily="34" charset="0"/>
            </a:endParaRPr>
          </a:p>
          <a:p>
            <a:pPr marL="0" lvl="0" indent="0" algn="just" defTabSz="457200">
              <a:spcBef>
                <a:spcPts val="1000"/>
              </a:spcBef>
              <a:buClr>
                <a:srgbClr val="5FCBEF"/>
              </a:buClr>
              <a:buSzPct val="80000"/>
              <a:buNone/>
              <a:defRPr/>
            </a:pPr>
            <a:r>
              <a:rPr lang="pt-BR" sz="2500" b="1" dirty="0">
                <a:solidFill>
                  <a:schemeClr val="accent2">
                    <a:lumMod val="50000"/>
                  </a:schemeClr>
                </a:solidFill>
                <a:latin typeface="Trebuchet MS" panose="020B0603020202020204"/>
              </a:rPr>
              <a:t>Evangelho  de  São  Lucas  capítulo  14,  versículos  28-30:</a:t>
            </a:r>
          </a:p>
          <a:p>
            <a:pPr marL="0" lvl="0" indent="0" algn="just" defTabSz="457200">
              <a:spcBef>
                <a:spcPts val="1000"/>
              </a:spcBef>
              <a:buClr>
                <a:srgbClr val="5FCBEF"/>
              </a:buClr>
              <a:buSzPct val="80000"/>
              <a:buNone/>
              <a:defRPr/>
            </a:pPr>
            <a:endParaRPr lang="pt-BR" sz="2500" dirty="0">
              <a:solidFill>
                <a:schemeClr val="accent2">
                  <a:lumMod val="50000"/>
                </a:schemeClr>
              </a:solidFill>
              <a:latin typeface="Trebuchet MS" panose="020B0603020202020204"/>
            </a:endParaRPr>
          </a:p>
          <a:p>
            <a:pPr marL="0" lvl="0" indent="0" algn="just" defTabSz="457200">
              <a:spcBef>
                <a:spcPts val="1000"/>
              </a:spcBef>
              <a:buClr>
                <a:srgbClr val="5FCBEF"/>
              </a:buClr>
              <a:buSzPct val="80000"/>
              <a:buNone/>
              <a:defRPr/>
            </a:pPr>
            <a:r>
              <a:rPr lang="pt-BR" sz="2500" dirty="0">
                <a:solidFill>
                  <a:schemeClr val="accent2">
                    <a:lumMod val="50000"/>
                  </a:schemeClr>
                </a:solidFill>
                <a:latin typeface="Trebuchet MS" panose="020B0603020202020204"/>
              </a:rPr>
              <a:t> </a:t>
            </a:r>
            <a:r>
              <a:rPr lang="pt-BR" sz="2500" dirty="0">
                <a:solidFill>
                  <a:schemeClr val="accent1">
                    <a:lumMod val="75000"/>
                  </a:schemeClr>
                </a:solidFill>
                <a:latin typeface="Trebuchet MS" panose="020B0603020202020204"/>
              </a:rPr>
              <a:t>“Quem  de  vós,  querendo fazer uma construção, antes não se senta para calcular os gastos que são necessários, a fim de ver se tem com que acabá-la?</a:t>
            </a:r>
          </a:p>
          <a:p>
            <a:pPr marL="0" lvl="0" indent="0" algn="just" defTabSz="457200">
              <a:spcBef>
                <a:spcPts val="1000"/>
              </a:spcBef>
              <a:buClr>
                <a:srgbClr val="5FCBEF"/>
              </a:buClr>
              <a:buSzPct val="80000"/>
              <a:buNone/>
              <a:defRPr/>
            </a:pPr>
            <a:r>
              <a:rPr lang="pt-BR" sz="2500" dirty="0">
                <a:solidFill>
                  <a:schemeClr val="accent1">
                    <a:lumMod val="75000"/>
                  </a:schemeClr>
                </a:solidFill>
                <a:latin typeface="Trebuchet MS" panose="020B0603020202020204"/>
              </a:rPr>
              <a:t>Para que, depois que tiver lançado os alicerces, e não puder acabá-la, todos os que o virem não comecem a zombar dele, dizendo: Este homem principiou a edificar, mas não pode terminar”.</a:t>
            </a:r>
          </a:p>
          <a:p>
            <a:pPr algn="just"/>
            <a:endParaRPr lang="pt-BR" sz="2500" b="1" dirty="0">
              <a:solidFill>
                <a:schemeClr val="accent3">
                  <a:lumMod val="7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5" name="Balão de Fala: Oval 4">
            <a:extLst>
              <a:ext uri="{FF2B5EF4-FFF2-40B4-BE49-F238E27FC236}">
                <a16:creationId xmlns:a16="http://schemas.microsoft.com/office/drawing/2014/main" id="{38C42E14-7759-4F9E-BDB8-FFB768970EEB}"/>
              </a:ext>
            </a:extLst>
          </p:cNvPr>
          <p:cNvSpPr/>
          <p:nvPr/>
        </p:nvSpPr>
        <p:spPr>
          <a:xfrm>
            <a:off x="5004048" y="764704"/>
            <a:ext cx="2946553" cy="1167300"/>
          </a:xfrm>
          <a:prstGeom prst="wedgeEllipseCallout">
            <a:avLst>
              <a:gd name="adj1" fmla="val -44721"/>
              <a:gd name="adj2" fmla="val 20867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Custo para um bom resultado... Planejar corretamente para conseguir concluir...</a:t>
            </a:r>
          </a:p>
        </p:txBody>
      </p:sp>
    </p:spTree>
    <p:extLst>
      <p:ext uri="{BB962C8B-B14F-4D97-AF65-F5344CB8AC3E}">
        <p14:creationId xmlns:p14="http://schemas.microsoft.com/office/powerpoint/2010/main" val="361309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43608" y="4149080"/>
            <a:ext cx="7416824" cy="1474405"/>
          </a:xfrm>
        </p:spPr>
        <p:txBody>
          <a:bodyPr/>
          <a:lstStyle/>
          <a:p>
            <a:pPr algn="ctr"/>
            <a:br>
              <a:rPr lang="pt-BR" sz="3600" b="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50800" dir="5400000" sx="94000" sy="94000" algn="ctr" rotWithShape="0">
                    <a:schemeClr val="bg1">
                      <a:alpha val="43000"/>
                    </a:schemeClr>
                  </a:outerShdw>
                </a:effectLst>
              </a:rPr>
            </a:br>
            <a:br>
              <a:rPr lang="pt-BR" sz="3600" b="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50800" dir="5400000" sx="94000" sy="94000" algn="ctr" rotWithShape="0">
                    <a:schemeClr val="bg1">
                      <a:alpha val="43000"/>
                    </a:schemeClr>
                  </a:outerShdw>
                </a:effectLst>
              </a:rPr>
            </a:br>
            <a:r>
              <a:rPr lang="pt-BR" sz="5000" b="0" dirty="0">
                <a:solidFill>
                  <a:schemeClr val="tx1"/>
                </a:solidFill>
                <a:effectLst>
                  <a:outerShdw blurRad="50800" dist="50800" dir="5400000" sx="94000" sy="94000" algn="ctr" rotWithShape="0">
                    <a:schemeClr val="bg1">
                      <a:alpha val="43000"/>
                    </a:schemeClr>
                  </a:outerShdw>
                </a:effectLst>
              </a:rPr>
              <a:t>OBRIGADA!</a:t>
            </a:r>
            <a:br>
              <a:rPr lang="pt-BR" sz="3600" b="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50800" dir="5400000" sx="94000" sy="94000" algn="ctr" rotWithShape="0">
                    <a:schemeClr val="bg1">
                      <a:alpha val="43000"/>
                    </a:schemeClr>
                  </a:outerShdw>
                </a:effectLst>
              </a:rPr>
            </a:br>
            <a:br>
              <a:rPr lang="pt-BR" sz="3600" b="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50800" dir="5400000" sx="94000" sy="94000" algn="ctr" rotWithShape="0">
                    <a:schemeClr val="bg1">
                      <a:alpha val="43000"/>
                    </a:schemeClr>
                  </a:outerShdw>
                </a:effectLst>
              </a:rPr>
            </a:br>
            <a:r>
              <a:rPr lang="pt-BR" sz="3600" b="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50800" dir="5400000" sx="94000" sy="94000" algn="ctr" rotWithShape="0">
                    <a:schemeClr val="bg1">
                      <a:alpha val="43000"/>
                    </a:schemeClr>
                  </a:outerShdw>
                </a:effectLst>
              </a:rPr>
              <a:t>Luciana Andrade </a:t>
            </a:r>
            <a:br>
              <a:rPr lang="pt-BR" sz="3600" b="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50800" dir="5400000" sx="94000" sy="94000" algn="ctr" rotWithShape="0">
                    <a:schemeClr val="bg1">
                      <a:alpha val="43000"/>
                    </a:schemeClr>
                  </a:outerShdw>
                </a:effectLst>
              </a:rPr>
            </a:br>
            <a:r>
              <a:rPr lang="pt-BR" sz="3000" b="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50800" dir="5400000" sx="94000" sy="94000" algn="ctr" rotWithShape="0">
                    <a:schemeClr val="bg1">
                      <a:alpha val="43000"/>
                    </a:schemeClr>
                  </a:outerShdw>
                </a:effectLst>
              </a:rPr>
              <a:t>Engenheira Civil do Setor de Orçamento do SINDUSCON/PE</a:t>
            </a:r>
            <a:br>
              <a:rPr lang="pt-BR" sz="3000" b="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50800" dir="5400000" sx="94000" sy="94000" algn="ctr" rotWithShape="0">
                    <a:schemeClr val="bg1">
                      <a:alpha val="43000"/>
                    </a:schemeClr>
                  </a:outerShdw>
                </a:effectLst>
              </a:rPr>
            </a:br>
            <a:r>
              <a:rPr lang="pt-BR" sz="3000" b="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50800" dir="5400000" sx="94000" sy="94000" algn="ctr" rotWithShape="0">
                    <a:schemeClr val="bg1">
                      <a:alpha val="43000"/>
                    </a:schemeClr>
                  </a:outerShdw>
                </a:effectLst>
              </a:rPr>
              <a:t>Fone: (81) 2127-0628</a:t>
            </a:r>
            <a:br>
              <a:rPr lang="pt-BR" sz="3000" b="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50800" dir="5400000" sx="94000" sy="94000" algn="ctr" rotWithShape="0">
                    <a:schemeClr val="bg1">
                      <a:alpha val="43000"/>
                    </a:schemeClr>
                  </a:outerShdw>
                </a:effectLst>
              </a:rPr>
            </a:br>
            <a:r>
              <a:rPr lang="pt-BR" sz="3000" b="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50800" dir="5400000" sx="94000" sy="94000" algn="ctr" rotWithShape="0">
                    <a:schemeClr val="bg1">
                      <a:alpha val="43000"/>
                    </a:schemeClr>
                  </a:outerShdw>
                </a:effectLst>
              </a:rPr>
              <a:t>E-mail: </a:t>
            </a:r>
            <a:r>
              <a:rPr lang="pt-BR" sz="3000" b="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50800" dir="5400000" sx="94000" sy="94000" algn="ctr" rotWithShape="0">
                    <a:schemeClr val="bg1">
                      <a:alpha val="43000"/>
                    </a:schemeClr>
                  </a:outerShdw>
                </a:effectLst>
                <a:hlinkClick r:id="rId2"/>
              </a:rPr>
              <a:t>orcamento@sindusconpe.com.br</a:t>
            </a:r>
            <a:br>
              <a:rPr lang="pt-BR" sz="3000" b="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50800" dir="5400000" sx="94000" sy="94000" algn="ctr" rotWithShape="0">
                    <a:schemeClr val="bg1">
                      <a:alpha val="43000"/>
                    </a:schemeClr>
                  </a:outerShdw>
                </a:effectLst>
              </a:rPr>
            </a:br>
            <a:endParaRPr lang="pt-BR" sz="30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50800" dir="5400000" sx="94000" sy="94000" algn="ctr" rotWithShape="0">
                  <a:schemeClr val="bg1">
                    <a:alpha val="43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165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949859" y="577116"/>
            <a:ext cx="7316289" cy="8375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15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5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30452" y="257936"/>
            <a:ext cx="8496945" cy="737964"/>
          </a:xfrm>
        </p:spPr>
        <p:txBody>
          <a:bodyPr>
            <a:normAutofit/>
          </a:bodyPr>
          <a:lstStyle/>
          <a:p>
            <a:pPr algn="just"/>
            <a:r>
              <a:rPr lang="pt-BR" sz="25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Causas para a deficiência de orçamentos</a:t>
            </a:r>
            <a:r>
              <a:rPr lang="pt-BR" sz="1800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endParaRPr lang="pt-BR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12FB2E7-EDC1-451A-9A07-513097F09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184524"/>
            <a:ext cx="5510356" cy="499537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B4DFD16-1D66-433B-9578-6FAE134D74E6}"/>
              </a:ext>
            </a:extLst>
          </p:cNvPr>
          <p:cNvSpPr txBox="1"/>
          <p:nvPr/>
        </p:nvSpPr>
        <p:spPr>
          <a:xfrm>
            <a:off x="3347864" y="6179894"/>
            <a:ext cx="3118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Cartilha CBIC/TCU</a:t>
            </a:r>
          </a:p>
        </p:txBody>
      </p:sp>
    </p:spTree>
    <p:extLst>
      <p:ext uri="{BB962C8B-B14F-4D97-AF65-F5344CB8AC3E}">
        <p14:creationId xmlns:p14="http://schemas.microsoft.com/office/powerpoint/2010/main" val="3000563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949859" y="577116"/>
            <a:ext cx="7316289" cy="8375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15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5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30452" y="257936"/>
            <a:ext cx="8496945" cy="73796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sz="25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Considerações Importantes para uma boa orçamentação</a:t>
            </a:r>
          </a:p>
          <a:p>
            <a:pPr marL="0" indent="0" algn="just">
              <a:buNone/>
            </a:pPr>
            <a:r>
              <a:rPr lang="pt-BR" sz="1800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679801" y="1789760"/>
            <a:ext cx="3684287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Cronograma Físico-financeiro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457271" y="1045353"/>
            <a:ext cx="444675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Projetos Executivos + Especificações</a:t>
            </a:r>
            <a:endParaRPr lang="pt-BR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4415568" y="3958188"/>
            <a:ext cx="273630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Critérios de Medição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2652360" y="2476312"/>
            <a:ext cx="3338947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003A1A"/>
                </a:solidFill>
                <a:latin typeface="Arial Rounded MT Bold" panose="020F0704030504030204" pitchFamily="34" charset="0"/>
              </a:rPr>
              <a:t>Histograma de Mão de Obra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2668988" y="6067251"/>
            <a:ext cx="6167857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pt-BR" sz="1600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ORÇAMENTO COMPATÍVEL COM PLANEJADO PARA OBRA</a:t>
            </a:r>
            <a:endParaRPr lang="pt-BR" sz="1600" dirty="0">
              <a:solidFill>
                <a:srgbClr val="008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3981002" y="3203944"/>
            <a:ext cx="2578999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002060"/>
                </a:solidFill>
                <a:latin typeface="Arial Rounded MT Bold" panose="020F0704030504030204" pitchFamily="34" charset="0"/>
              </a:rPr>
              <a:t>Exigências do Edital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5364088" y="4650198"/>
            <a:ext cx="235295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003A1A"/>
                </a:solidFill>
                <a:latin typeface="Arial Rounded MT Bold" panose="020F0704030504030204" pitchFamily="34" charset="0"/>
              </a:rPr>
              <a:t>Layout do Canteiro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5529844" y="5329009"/>
            <a:ext cx="273630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Sistema de Referência</a:t>
            </a:r>
          </a:p>
        </p:txBody>
      </p:sp>
      <p:sp>
        <p:nvSpPr>
          <p:cNvPr id="3" name="Balão de Fala: Retângulo 2">
            <a:extLst>
              <a:ext uri="{FF2B5EF4-FFF2-40B4-BE49-F238E27FC236}">
                <a16:creationId xmlns:a16="http://schemas.microsoft.com/office/drawing/2014/main" id="{09AC7799-D593-42DE-95AA-9A56378557E3}"/>
              </a:ext>
            </a:extLst>
          </p:cNvPr>
          <p:cNvSpPr/>
          <p:nvPr/>
        </p:nvSpPr>
        <p:spPr>
          <a:xfrm>
            <a:off x="5529845" y="723846"/>
            <a:ext cx="3156884" cy="517472"/>
          </a:xfrm>
          <a:prstGeom prst="wedgeRectCallout">
            <a:avLst>
              <a:gd name="adj1" fmla="val -69091"/>
              <a:gd name="adj2" fmla="val 51653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Não devem faltar estudos preliminares: sondagem e topografia do terreno</a:t>
            </a:r>
          </a:p>
        </p:txBody>
      </p:sp>
      <p:sp>
        <p:nvSpPr>
          <p:cNvPr id="19" name="Balão de Fala: Retângulo 18">
            <a:extLst>
              <a:ext uri="{FF2B5EF4-FFF2-40B4-BE49-F238E27FC236}">
                <a16:creationId xmlns:a16="http://schemas.microsoft.com/office/drawing/2014/main" id="{DEAABE33-8895-4EFE-8B52-03C258AB91F0}"/>
              </a:ext>
            </a:extLst>
          </p:cNvPr>
          <p:cNvSpPr/>
          <p:nvPr/>
        </p:nvSpPr>
        <p:spPr>
          <a:xfrm>
            <a:off x="457271" y="2723187"/>
            <a:ext cx="1954490" cy="1086953"/>
          </a:xfrm>
          <a:prstGeom prst="wedgeRectCallout">
            <a:avLst>
              <a:gd name="adj1" fmla="val 29104"/>
              <a:gd name="adj2" fmla="val -99845"/>
            </a:avLst>
          </a:prstGeom>
          <a:solidFill>
            <a:schemeClr val="bg2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Previsão de despesas ao longo do tempo (exemplo: alimentação e transporte para engenheiro)</a:t>
            </a:r>
          </a:p>
        </p:txBody>
      </p:sp>
      <p:sp>
        <p:nvSpPr>
          <p:cNvPr id="20" name="Balão de Fala: Retângulo 19">
            <a:extLst>
              <a:ext uri="{FF2B5EF4-FFF2-40B4-BE49-F238E27FC236}">
                <a16:creationId xmlns:a16="http://schemas.microsoft.com/office/drawing/2014/main" id="{89CDE687-F45E-43AD-8C0D-EBE0228B4091}"/>
              </a:ext>
            </a:extLst>
          </p:cNvPr>
          <p:cNvSpPr/>
          <p:nvPr/>
        </p:nvSpPr>
        <p:spPr>
          <a:xfrm>
            <a:off x="1679802" y="4162064"/>
            <a:ext cx="2100112" cy="1086953"/>
          </a:xfrm>
          <a:prstGeom prst="wedgeRectCallout">
            <a:avLst>
              <a:gd name="adj1" fmla="val 28036"/>
              <a:gd name="adj2" fmla="val -165896"/>
            </a:avLst>
          </a:prstGeom>
          <a:solidFill>
            <a:srgbClr val="3E82A4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Previsão de despesas com mão de obra ao longo do tempo (exemplo: dimensionamento dos sanitários)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B83794C-4951-45D9-8CDC-7E03DED244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683" y="1432596"/>
            <a:ext cx="1678865" cy="126044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3764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24" grpId="0" animBg="1"/>
      <p:bldP spid="25" grpId="0" animBg="1"/>
      <p:bldP spid="26" grpId="0" animBg="1"/>
      <p:bldP spid="3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949859" y="577116"/>
            <a:ext cx="7316289" cy="8375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15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5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30452" y="257936"/>
            <a:ext cx="8496945" cy="737964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5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Itens a serem listados na planilha orçamentária</a:t>
            </a:r>
          </a:p>
          <a:p>
            <a:pPr marL="0" indent="0" algn="just">
              <a:buNone/>
            </a:pPr>
            <a:r>
              <a:rPr lang="pt-BR" sz="1800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endParaRPr lang="pt-BR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8D5708A-D1E3-44EE-99CD-C4615067BF7A}"/>
              </a:ext>
            </a:extLst>
          </p:cNvPr>
          <p:cNvSpPr txBox="1"/>
          <p:nvPr/>
        </p:nvSpPr>
        <p:spPr>
          <a:xfrm>
            <a:off x="1024274" y="904566"/>
            <a:ext cx="4357901" cy="30777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SINAPI Metodologias e Conceitos – 6ª Ed. - 2019- Pág. 6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16" y="1212343"/>
            <a:ext cx="5820145" cy="2325520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225" y="3255758"/>
            <a:ext cx="5691975" cy="2740133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28D5708A-D1E3-44EE-99CD-C4615067BF7A}"/>
              </a:ext>
            </a:extLst>
          </p:cNvPr>
          <p:cNvSpPr txBox="1"/>
          <p:nvPr/>
        </p:nvSpPr>
        <p:spPr>
          <a:xfrm>
            <a:off x="3612785" y="2947981"/>
            <a:ext cx="4968552" cy="30777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SINAPI Metodologias e Conceitos – 6ª Ed. - 2019- Pág. 6 e 7</a:t>
            </a:r>
          </a:p>
        </p:txBody>
      </p:sp>
      <p:sp>
        <p:nvSpPr>
          <p:cNvPr id="21" name="Texto explicativo retangular 20"/>
          <p:cNvSpPr/>
          <p:nvPr/>
        </p:nvSpPr>
        <p:spPr>
          <a:xfrm>
            <a:off x="6876256" y="1414685"/>
            <a:ext cx="1656184" cy="826998"/>
          </a:xfrm>
          <a:prstGeom prst="wedgeRectCallout">
            <a:avLst>
              <a:gd name="adj1" fmla="val -100158"/>
              <a:gd name="adj2" fmla="val 4735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COMPOSIÇÕES SINAPI</a:t>
            </a:r>
          </a:p>
        </p:txBody>
      </p:sp>
      <p:sp>
        <p:nvSpPr>
          <p:cNvPr id="22" name="Texto explicativo retangular 21"/>
          <p:cNvSpPr/>
          <p:nvPr/>
        </p:nvSpPr>
        <p:spPr>
          <a:xfrm>
            <a:off x="395537" y="3861048"/>
            <a:ext cx="2160239" cy="2160239"/>
          </a:xfrm>
          <a:prstGeom prst="wedgeRectCallout">
            <a:avLst>
              <a:gd name="adj1" fmla="val 80138"/>
              <a:gd name="adj2" fmla="val -28632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Composições SINAPI, como engenheiro, mestre de obra, instalações de canteiro, equipamentos não presentes nas composições diretas, e itens não existentes no SINAPI como mobilização, desmobilização e outros. </a:t>
            </a:r>
            <a:endParaRPr lang="pt-BR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BB80E822-30A8-4F74-9141-5A81563C450B}"/>
              </a:ext>
            </a:extLst>
          </p:cNvPr>
          <p:cNvCxnSpPr/>
          <p:nvPr/>
        </p:nvCxnSpPr>
        <p:spPr>
          <a:xfrm>
            <a:off x="3995936" y="5443315"/>
            <a:ext cx="136815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0C5079C1-A4FF-42C8-84B3-5B94D1EB1B38}"/>
              </a:ext>
            </a:extLst>
          </p:cNvPr>
          <p:cNvCxnSpPr>
            <a:cxnSpLocks/>
          </p:cNvCxnSpPr>
          <p:nvPr/>
        </p:nvCxnSpPr>
        <p:spPr>
          <a:xfrm>
            <a:off x="3203224" y="5733256"/>
            <a:ext cx="316897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855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949859" y="577116"/>
            <a:ext cx="7316289" cy="8375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15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5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30452" y="257936"/>
            <a:ext cx="8496945" cy="737964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5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Exemplos de Custos Indiretos</a:t>
            </a:r>
          </a:p>
          <a:p>
            <a:pPr marL="0" indent="0" algn="just">
              <a:buNone/>
            </a:pPr>
            <a:r>
              <a:rPr lang="pt-BR" sz="1800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endParaRPr lang="pt-BR" dirty="0"/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B9F1C982-ECBE-4011-B4D3-B9CB6A28C6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628240"/>
              </p:ext>
            </p:extLst>
          </p:nvPr>
        </p:nvGraphicFramePr>
        <p:xfrm>
          <a:off x="589015" y="844128"/>
          <a:ext cx="3967366" cy="57409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21210">
                  <a:extLst>
                    <a:ext uri="{9D8B030D-6E8A-4147-A177-3AD203B41FA5}">
                      <a16:colId xmlns:a16="http://schemas.microsoft.com/office/drawing/2014/main" val="1023034740"/>
                    </a:ext>
                  </a:extLst>
                </a:gridCol>
                <a:gridCol w="746156">
                  <a:extLst>
                    <a:ext uri="{9D8B030D-6E8A-4147-A177-3AD203B41FA5}">
                      <a16:colId xmlns:a16="http://schemas.microsoft.com/office/drawing/2014/main" val="2176604706"/>
                    </a:ext>
                  </a:extLst>
                </a:gridCol>
              </a:tblGrid>
              <a:tr h="1053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ADMINISTRAÇÃO LOCAL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407417"/>
                  </a:ext>
                </a:extLst>
              </a:tr>
              <a:tr h="1053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MÃO DE OBRA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 UND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319675"/>
                  </a:ext>
                </a:extLst>
              </a:tr>
              <a:tr h="21069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Gerente de Contrato (Eng. Master A)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691051"/>
                  </a:ext>
                </a:extLst>
              </a:tr>
              <a:tr h="21069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Gerente de Produção (Eng. Master B)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729155"/>
                  </a:ext>
                </a:extLst>
              </a:tr>
              <a:tr h="21069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Gerente de Planejamento (Eng. Master B)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552776"/>
                  </a:ext>
                </a:extLst>
              </a:tr>
              <a:tr h="1555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Engenheiro Civil de obra </a:t>
                      </a:r>
                      <a:r>
                        <a:rPr lang="pt-BR" sz="1300" u="none" strike="noStrike" dirty="0" err="1">
                          <a:effectLst/>
                        </a:rPr>
                        <a:t>senior</a:t>
                      </a:r>
                      <a:r>
                        <a:rPr lang="pt-BR" sz="1300" u="none" strike="noStrike" dirty="0">
                          <a:effectLst/>
                        </a:rPr>
        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5144565"/>
                  </a:ext>
                </a:extLst>
              </a:tr>
              <a:tr h="1555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Engenheiro Civil de obra pleno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101152"/>
                  </a:ext>
                </a:extLst>
              </a:tr>
              <a:tr h="1555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Engenheiro Civil de obra </a:t>
                      </a:r>
                      <a:r>
                        <a:rPr lang="pt-BR" sz="1300" u="none" strike="noStrike" dirty="0" err="1">
                          <a:effectLst/>
                        </a:rPr>
                        <a:t>junior</a:t>
                      </a:r>
                      <a:r>
                        <a:rPr lang="pt-BR" sz="1300" u="none" strike="noStrike" dirty="0">
                          <a:effectLst/>
                        </a:rPr>
        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64828"/>
                  </a:ext>
                </a:extLst>
              </a:tr>
              <a:tr h="1555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Arquiteto SENIOR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658802"/>
                  </a:ext>
                </a:extLst>
              </a:tr>
              <a:tr h="1555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Arquiteto PLENO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224878"/>
                  </a:ext>
                </a:extLst>
              </a:tr>
              <a:tr h="1555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Arquiteto JUNIOR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691414"/>
                  </a:ext>
                </a:extLst>
              </a:tr>
              <a:tr h="1555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Arquiteto PAISAGISTA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297159"/>
                  </a:ext>
                </a:extLst>
              </a:tr>
              <a:tr h="1555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Engenheiro coordenador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760816"/>
                  </a:ext>
                </a:extLst>
              </a:tr>
              <a:tr h="1555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Engenheiro mecânico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483327"/>
                  </a:ext>
                </a:extLst>
              </a:tr>
              <a:tr h="1555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Engenheiro de planejamento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186520"/>
                  </a:ext>
                </a:extLst>
              </a:tr>
              <a:tr h="1555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Engenheiro de custos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579129"/>
                  </a:ext>
                </a:extLst>
              </a:tr>
              <a:tr h="1555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Engenheiro de medição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827462"/>
                  </a:ext>
                </a:extLst>
              </a:tr>
              <a:tr h="1555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Engenheiro eletricista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846729"/>
                  </a:ext>
                </a:extLst>
              </a:tr>
              <a:tr h="1555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Engenheiro de produção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0284193"/>
                  </a:ext>
                </a:extLst>
              </a:tr>
              <a:tr h="1555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Engenheiro ambiental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853808"/>
                  </a:ext>
                </a:extLst>
              </a:tr>
              <a:tr h="1555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Engenheiro de qualidade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Mês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24916"/>
                  </a:ext>
                </a:extLst>
              </a:tr>
              <a:tr h="1555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Engenheiro Sanitarista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Mês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681476"/>
                  </a:ext>
                </a:extLst>
              </a:tr>
              <a:tr h="1555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Chefe administrativo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Mês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930769"/>
                  </a:ext>
                </a:extLst>
              </a:tr>
              <a:tr h="1555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Chefe de suprimento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Mês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410692"/>
                  </a:ext>
                </a:extLst>
              </a:tr>
              <a:tr h="1555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Técnico de planejamento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Mês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929531"/>
                  </a:ext>
                </a:extLst>
              </a:tr>
              <a:tr h="1555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Técnico assitente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Mês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130041"/>
                  </a:ext>
                </a:extLst>
              </a:tr>
              <a:tr h="1555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Técnico de medição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Mês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47562"/>
                  </a:ext>
                </a:extLst>
              </a:tr>
              <a:tr h="1555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Técnico de meio ambiente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Mês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7" marR="5017" marT="501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707187"/>
                  </a:ext>
                </a:extLst>
              </a:tr>
            </a:tbl>
          </a:graphicData>
        </a:graphic>
      </p:graphicFrame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CF89F18B-2DD0-4D74-8A8D-F2E667F889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293118"/>
              </p:ext>
            </p:extLst>
          </p:nvPr>
        </p:nvGraphicFramePr>
        <p:xfrm>
          <a:off x="4904604" y="844128"/>
          <a:ext cx="3908944" cy="56827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73775">
                  <a:extLst>
                    <a:ext uri="{9D8B030D-6E8A-4147-A177-3AD203B41FA5}">
                      <a16:colId xmlns:a16="http://schemas.microsoft.com/office/drawing/2014/main" val="3318006104"/>
                    </a:ext>
                  </a:extLst>
                </a:gridCol>
                <a:gridCol w="735169">
                  <a:extLst>
                    <a:ext uri="{9D8B030D-6E8A-4147-A177-3AD203B41FA5}">
                      <a16:colId xmlns:a16="http://schemas.microsoft.com/office/drawing/2014/main" val="2785221127"/>
                    </a:ext>
                  </a:extLst>
                </a:gridCol>
              </a:tblGrid>
              <a:tr h="20860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Enfermeiro do trabalho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780346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Auxiliar de enfermagem do trabalho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426847"/>
                  </a:ext>
                </a:extLst>
              </a:tr>
              <a:tr h="1181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Cadista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592904"/>
                  </a:ext>
                </a:extLst>
              </a:tr>
              <a:tr h="1181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Assistente administrativo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169763"/>
                  </a:ext>
                </a:extLst>
              </a:tr>
              <a:tr h="1181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Auxiliar de almoxarife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470730"/>
                  </a:ext>
                </a:extLst>
              </a:tr>
              <a:tr h="1181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Secretária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3424380"/>
                  </a:ext>
                </a:extLst>
              </a:tr>
              <a:tr h="20039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Médico do trabalho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898037"/>
                  </a:ext>
                </a:extLst>
              </a:tr>
              <a:tr h="1181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Encarregado de terraplenagem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883979"/>
                  </a:ext>
                </a:extLst>
              </a:tr>
              <a:tr h="1181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Encarregado de armação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4279448"/>
                  </a:ext>
                </a:extLst>
              </a:tr>
              <a:tr h="1181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Encarregado de forma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622244"/>
                  </a:ext>
                </a:extLst>
              </a:tr>
              <a:tr h="1181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Encarregado de britagem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747583"/>
                  </a:ext>
                </a:extLst>
              </a:tr>
              <a:tr h="1181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Encarregado de concreto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824231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Encarregado de obras civis de acabamento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9200975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Encarregado de montagem eletromecânica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524716"/>
                  </a:ext>
                </a:extLst>
              </a:tr>
              <a:tr h="1181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Topógrafo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035438"/>
                  </a:ext>
                </a:extLst>
              </a:tr>
              <a:tr h="1181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Nivelador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188541"/>
                  </a:ext>
                </a:extLst>
              </a:tr>
              <a:tr h="1181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Auxiliar de topografia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920615"/>
                  </a:ext>
                </a:extLst>
              </a:tr>
              <a:tr h="1181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Laboratorista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4979958"/>
                  </a:ext>
                </a:extLst>
              </a:tr>
              <a:tr h="1181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Laboratorista auxiliar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636370"/>
                  </a:ext>
                </a:extLst>
              </a:tr>
              <a:tr h="1181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Técnico em edificações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50683"/>
                  </a:ext>
                </a:extLst>
              </a:tr>
              <a:tr h="1181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Estagiário de engenharia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394797"/>
                  </a:ext>
                </a:extLst>
              </a:tr>
              <a:tr h="19577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Engenheiro de segurança do trabalho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812503"/>
                  </a:ext>
                </a:extLst>
              </a:tr>
              <a:tr h="20987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Técnico em segurança do trabalho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293094"/>
                  </a:ext>
                </a:extLst>
              </a:tr>
              <a:tr h="1181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Mestre de obras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577709"/>
                  </a:ext>
                </a:extLst>
              </a:tr>
              <a:tr h="1181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Almoxarife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654226"/>
                  </a:ext>
                </a:extLst>
              </a:tr>
              <a:tr h="1181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Apontador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7038544"/>
                  </a:ext>
                </a:extLst>
              </a:tr>
              <a:tr h="1181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Vigia noturno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57973"/>
                  </a:ext>
                </a:extLst>
              </a:tr>
              <a:tr h="1181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Vigia diurno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Mês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028060"/>
                  </a:ext>
                </a:extLst>
              </a:tr>
            </a:tbl>
          </a:graphicData>
        </a:graphic>
      </p:graphicFrame>
      <p:sp>
        <p:nvSpPr>
          <p:cNvPr id="14" name="Texto Explicativo: Linha 13">
            <a:extLst>
              <a:ext uri="{FF2B5EF4-FFF2-40B4-BE49-F238E27FC236}">
                <a16:creationId xmlns:a16="http://schemas.microsoft.com/office/drawing/2014/main" id="{C71668C3-C920-4744-AACB-2D846CF2BB77}"/>
              </a:ext>
            </a:extLst>
          </p:cNvPr>
          <p:cNvSpPr/>
          <p:nvPr/>
        </p:nvSpPr>
        <p:spPr>
          <a:xfrm>
            <a:off x="6288833" y="264671"/>
            <a:ext cx="2513356" cy="1186551"/>
          </a:xfrm>
          <a:prstGeom prst="borderCallout1">
            <a:avLst>
              <a:gd name="adj1" fmla="val 18750"/>
              <a:gd name="adj2" fmla="val -8333"/>
              <a:gd name="adj3" fmla="val 157195"/>
              <a:gd name="adj4" fmla="val -34153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u="sng" dirty="0"/>
              <a:t>GR 4 (Exemplo: Construção de redes de abastecimento de água) </a:t>
            </a:r>
            <a:r>
              <a:rPr lang="pt-BR" sz="1400" dirty="0"/>
              <a:t>= 01 Médico com 3 horas por dia para 101 a 250 funcionários (NR 4).</a:t>
            </a:r>
          </a:p>
        </p:txBody>
      </p:sp>
      <p:sp>
        <p:nvSpPr>
          <p:cNvPr id="15" name="Texto Explicativo: Linha 14">
            <a:extLst>
              <a:ext uri="{FF2B5EF4-FFF2-40B4-BE49-F238E27FC236}">
                <a16:creationId xmlns:a16="http://schemas.microsoft.com/office/drawing/2014/main" id="{EBAF1E16-7265-455E-9D90-FF1585663887}"/>
              </a:ext>
            </a:extLst>
          </p:cNvPr>
          <p:cNvSpPr/>
          <p:nvPr/>
        </p:nvSpPr>
        <p:spPr>
          <a:xfrm>
            <a:off x="6658812" y="3510065"/>
            <a:ext cx="2168585" cy="979676"/>
          </a:xfrm>
          <a:prstGeom prst="borderCallout1">
            <a:avLst>
              <a:gd name="adj1" fmla="val 18750"/>
              <a:gd name="adj2" fmla="val -8333"/>
              <a:gd name="adj3" fmla="val 195844"/>
              <a:gd name="adj4" fmla="val -46330"/>
            </a:avLst>
          </a:prstGeom>
          <a:solidFill>
            <a:srgbClr val="3E82A4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u="sng" dirty="0"/>
              <a:t>GR 3 (Exemplo: Obras de Terraplenagem</a:t>
            </a:r>
            <a:r>
              <a:rPr lang="pt-BR" sz="1400" u="sng" dirty="0"/>
              <a:t>) </a:t>
            </a:r>
            <a:r>
              <a:rPr lang="pt-BR" sz="1400" dirty="0"/>
              <a:t>= 01 Técnico para 101 a 250 funcionários (NR 4).</a:t>
            </a:r>
          </a:p>
        </p:txBody>
      </p:sp>
      <p:sp>
        <p:nvSpPr>
          <p:cNvPr id="16" name="Texto Explicativo: Linha 15">
            <a:extLst>
              <a:ext uri="{FF2B5EF4-FFF2-40B4-BE49-F238E27FC236}">
                <a16:creationId xmlns:a16="http://schemas.microsoft.com/office/drawing/2014/main" id="{12EEA44D-22E1-4AB3-A2A8-28AA74260C53}"/>
              </a:ext>
            </a:extLst>
          </p:cNvPr>
          <p:cNvSpPr/>
          <p:nvPr/>
        </p:nvSpPr>
        <p:spPr>
          <a:xfrm>
            <a:off x="6444208" y="1956335"/>
            <a:ext cx="2513356" cy="1186551"/>
          </a:xfrm>
          <a:prstGeom prst="borderCallout1">
            <a:avLst>
              <a:gd name="adj1" fmla="val 18750"/>
              <a:gd name="adj2" fmla="val -8333"/>
              <a:gd name="adj3" fmla="val 270057"/>
              <a:gd name="adj4" fmla="val -55494"/>
            </a:avLst>
          </a:prstGeom>
          <a:solidFill>
            <a:schemeClr val="tx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u="sng" dirty="0"/>
              <a:t>GR 4 (Exemplo: Construção de coleta de esgoto)</a:t>
            </a:r>
            <a:r>
              <a:rPr lang="pt-BR" sz="1400" u="sng" dirty="0"/>
              <a:t> </a:t>
            </a:r>
            <a:r>
              <a:rPr lang="pt-BR" sz="1400" dirty="0"/>
              <a:t>= 01 Engenheiro com 3 horas por dia para 101 a 250 funcionários (NR 4).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EFD25F30-3471-42DA-AC96-96921910BE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521879"/>
              </p:ext>
            </p:extLst>
          </p:nvPr>
        </p:nvGraphicFramePr>
        <p:xfrm>
          <a:off x="544389" y="2771105"/>
          <a:ext cx="5613400" cy="23964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1307">
                  <a:extLst>
                    <a:ext uri="{9D8B030D-6E8A-4147-A177-3AD203B41FA5}">
                      <a16:colId xmlns:a16="http://schemas.microsoft.com/office/drawing/2014/main" val="60653664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1113645774"/>
                    </a:ext>
                  </a:extLst>
                </a:gridCol>
                <a:gridCol w="3818037">
                  <a:extLst>
                    <a:ext uri="{9D8B030D-6E8A-4147-A177-3AD203B41FA5}">
                      <a16:colId xmlns:a16="http://schemas.microsoft.com/office/drawing/2014/main" val="3282033263"/>
                    </a:ext>
                  </a:extLst>
                </a:gridCol>
              </a:tblGrid>
              <a:tr h="8477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solidFill>
                            <a:schemeClr val="tx1"/>
                          </a:solidFill>
                          <a:effectLst/>
                        </a:rPr>
                        <a:t>Custo com Portadores de Deficiência - contratações obrigatórias</a:t>
                      </a:r>
                      <a:endParaRPr lang="pt-BR" sz="13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solidFill>
                            <a:schemeClr val="tx1"/>
                          </a:solidFill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solidFill>
                            <a:schemeClr val="tx1"/>
                          </a:solidFill>
                          <a:effectLst/>
                        </a:rPr>
                        <a:t>A empresa com 100 (cem) ou mais empregados está obrigada a preencher de 2% (dois por cento) a 5% (cinco por cento) dos seus cargos com beneficiários reabilitados ou pessoas portadoras de deficiência, habilitadas.</a:t>
                      </a:r>
                      <a:endParaRPr lang="pt-BR" sz="13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712171"/>
                  </a:ext>
                </a:extLst>
              </a:tr>
              <a:tr h="9810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solidFill>
                            <a:schemeClr val="tx1"/>
                          </a:solidFill>
                          <a:effectLst/>
                        </a:rPr>
                        <a:t>Custo com Menor Aprendiz - contratações obrigatórias</a:t>
                      </a:r>
                      <a:endParaRPr lang="pt-BR" sz="13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solidFill>
                            <a:schemeClr val="tx1"/>
                          </a:solidFill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 Cota de aprendizes está prevista no art. 429 da CLT. Ela estabelece que deverão ser contratados aprendizes equivalente a no mínimo 5% e no máximo 15% dos trabalhadores existentes em cada estabelecimento, cujas funções demandem formação profissional (excluso engenheiros, profissionais com formação técnica e superior, contratos temporários).</a:t>
                      </a:r>
                      <a:endParaRPr lang="pt-BR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394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645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949859" y="577116"/>
            <a:ext cx="7316289" cy="8375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15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5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30452" y="257936"/>
            <a:ext cx="8496945" cy="737964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5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Exemplo de Custos Indiretos</a:t>
            </a:r>
          </a:p>
          <a:p>
            <a:pPr marL="0" indent="0" algn="just">
              <a:buNone/>
            </a:pPr>
            <a:r>
              <a:rPr lang="pt-BR" sz="1800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366694"/>
              </p:ext>
            </p:extLst>
          </p:nvPr>
        </p:nvGraphicFramePr>
        <p:xfrm>
          <a:off x="4608003" y="764704"/>
          <a:ext cx="3204357" cy="37186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282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641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DESPESAS ORDINÁRIAS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949" marR="7949" marT="7949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949" marR="7949" marT="7949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41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Mobiliário de escritório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9" marR="7949" marT="7949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Mês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9" marR="7949" marT="7949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24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Computador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9" marR="7949" marT="794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Und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9" marR="7949" marT="794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Impressora multifuncional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9" marR="7949" marT="794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Und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9" marR="7949" marT="794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641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Mesa para escritório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9" marR="7949" marT="794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Und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9" marR="7949" marT="794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641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Cadeiras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9" marR="7949" marT="794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Und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9" marR="7949" marT="794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641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Bebedouro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9" marR="7949" marT="794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Und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9" marR="7949" marT="794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641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Armário de arquivos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9" marR="7949" marT="794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Und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9" marR="7949" marT="794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641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Relógio de Ponto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9" marR="7949" marT="794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Und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9" marR="7949" marT="794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641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Ar condicionado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9" marR="7949" marT="794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Und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9" marR="7949" marT="794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641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Telefone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9" marR="7949" marT="794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 err="1">
                          <a:effectLst/>
                        </a:rPr>
                        <a:t>Und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9" marR="7949" marT="794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641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Mesa para Sala de Reunião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9" marR="7949" marT="794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 err="1">
                          <a:effectLst/>
                        </a:rPr>
                        <a:t>Und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9" marR="7949" marT="794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641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Mesa para Computador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9" marR="7949" marT="794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 err="1">
                          <a:effectLst/>
                        </a:rPr>
                        <a:t>Und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9" marR="7949" marT="794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641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Mesa para Impressora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9" marR="7949" marT="794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 err="1">
                          <a:effectLst/>
                        </a:rPr>
                        <a:t>Und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9" marR="7949" marT="794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641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Lixeira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9" marR="7949" marT="794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 err="1">
                          <a:effectLst/>
                        </a:rPr>
                        <a:t>Und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9" marR="7949" marT="794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664993"/>
              </p:ext>
            </p:extLst>
          </p:nvPr>
        </p:nvGraphicFramePr>
        <p:xfrm>
          <a:off x="5436096" y="3429001"/>
          <a:ext cx="3328516" cy="31683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084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Material de escritório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Mês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Lápis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Und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Caneta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Und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Borracha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 err="1">
                          <a:effectLst/>
                        </a:rPr>
                        <a:t>Und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Grampeador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 err="1">
                          <a:effectLst/>
                        </a:rPr>
                        <a:t>Und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Resma de papel (pacote c/500und)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 err="1">
                          <a:effectLst/>
                        </a:rPr>
                        <a:t>Und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Clips pequeno (pacote c/100und)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 err="1">
                          <a:effectLst/>
                        </a:rPr>
                        <a:t>Und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Clips grande (pacote c/100und)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 err="1">
                          <a:effectLst/>
                        </a:rPr>
                        <a:t>Und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Liga de borracha (pacote de 100 gr)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 err="1">
                          <a:effectLst/>
                        </a:rPr>
                        <a:t>Und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Grampo de 26/6 (pacote c/5000und)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 err="1">
                          <a:effectLst/>
                        </a:rPr>
                        <a:t>Und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Água mineral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 err="1">
                          <a:effectLst/>
                        </a:rPr>
                        <a:t>Und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992734"/>
              </p:ext>
            </p:extLst>
          </p:nvPr>
        </p:nvGraphicFramePr>
        <p:xfrm>
          <a:off x="539552" y="836712"/>
          <a:ext cx="3528392" cy="34563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04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VEÍCULOS E EQUIPAMENTOS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Veiculo 4x4 (locação)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Mês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Veiculo sedan - apoio (locação)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Mês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Kombi (locação)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Mês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Guindaste (locação)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Mês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Banheiros químicos (locação)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Mês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Ambulância (locação)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Mês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Ônibus transporte (locação)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Mês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Grua (locação)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Mês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Andaimes tubulares (locação)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Mês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Andaime de </a:t>
                      </a:r>
                      <a:r>
                        <a:rPr lang="pt-BR" sz="1300" u="none" strike="noStrike" dirty="0" err="1">
                          <a:effectLst/>
                        </a:rPr>
                        <a:t>fachadeiro</a:t>
                      </a:r>
                      <a:r>
                        <a:rPr lang="pt-BR" sz="1300" u="none" strike="noStrike" dirty="0">
                          <a:effectLst/>
                        </a:rPr>
                        <a:t> (locação)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Mês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Guinchos cremalheira (locação)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Mês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Foguete (locação)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Mês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Andaime suspenso mecânico (locação)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Mês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Cadeira suspensa (locação)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Mês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987674"/>
              </p:ext>
            </p:extLst>
          </p:nvPr>
        </p:nvGraphicFramePr>
        <p:xfrm>
          <a:off x="1259632" y="2996952"/>
          <a:ext cx="3024336" cy="35900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4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64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931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Material de limpeza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Mês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67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Água sanitária de 1 L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 err="1">
                          <a:effectLst/>
                        </a:rPr>
                        <a:t>Und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67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Pano de chão grosso alvejado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 err="1">
                          <a:effectLst/>
                        </a:rPr>
                        <a:t>Und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67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Sabonete líquido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 err="1">
                          <a:effectLst/>
                        </a:rPr>
                        <a:t>Und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67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Vassoura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 err="1">
                          <a:effectLst/>
                        </a:rPr>
                        <a:t>Und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67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Desinfetante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 err="1">
                          <a:effectLst/>
                        </a:rPr>
                        <a:t>Und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67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Balde plastico cap 10l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 err="1">
                          <a:effectLst/>
                        </a:rPr>
                        <a:t>Und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67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Papel higiênico 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 err="1">
                          <a:effectLst/>
                        </a:rPr>
                        <a:t>Und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467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Papel toalha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 err="1">
                          <a:effectLst/>
                        </a:rPr>
                        <a:t>Und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67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Sabão em pó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 err="1">
                          <a:effectLst/>
                        </a:rPr>
                        <a:t>Und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467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Detergente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 err="1">
                          <a:effectLst/>
                        </a:rPr>
                        <a:t>Und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467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Esponja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 err="1">
                          <a:effectLst/>
                        </a:rPr>
                        <a:t>Und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467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Avental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 err="1">
                          <a:effectLst/>
                        </a:rPr>
                        <a:t>Und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467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Gorro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 err="1">
                          <a:effectLst/>
                        </a:rPr>
                        <a:t>Und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006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949859" y="577116"/>
            <a:ext cx="7316289" cy="8375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15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5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30452" y="257936"/>
            <a:ext cx="8496945" cy="737964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5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Exemplo de Custos Indiretos</a:t>
            </a:r>
          </a:p>
          <a:p>
            <a:pPr marL="0" indent="0" algn="just">
              <a:buNone/>
            </a:pPr>
            <a:r>
              <a:rPr lang="pt-BR" sz="1800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endParaRPr lang="pt-BR" dirty="0"/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31283"/>
              </p:ext>
            </p:extLst>
          </p:nvPr>
        </p:nvGraphicFramePr>
        <p:xfrm>
          <a:off x="573206" y="968991"/>
          <a:ext cx="3194109" cy="53520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27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3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221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Mobiliário da Área de Vivência </a:t>
                      </a: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Mês</a:t>
                      </a: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9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Fogão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Und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48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Geladeira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Und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78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Lixeira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Und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38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Saboneteira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Und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052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Cabideiro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Und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970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Armário para Funcionários - Vestiário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Und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24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Bancos para Vestiário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Und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107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Mesa para almoxarife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Und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313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Cadeira para almoxarife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Und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176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Estantes de aço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Und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141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Armário para Ambulatório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Und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141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Placas de Avisos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Und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176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Quadros de Avisos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Und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210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Maca p/ Ambulatório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Und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176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Camas para alojamento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Und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07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Utensílios de Cozinha para República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Vb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24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Armário para Alojamento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Und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24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Bebedouro Coletivo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Und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92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Botijão de Gás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 err="1">
                          <a:effectLst/>
                        </a:rPr>
                        <a:t>Und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24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Sirene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 err="1">
                          <a:effectLst/>
                        </a:rPr>
                        <a:t>Und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393979"/>
              </p:ext>
            </p:extLst>
          </p:nvPr>
        </p:nvGraphicFramePr>
        <p:xfrm>
          <a:off x="4139952" y="1039212"/>
          <a:ext cx="4360751" cy="27301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002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979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SEGURANÇA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07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PCMSO (Programa de Controle Médico de Saúde Ocupacional )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 err="1">
                          <a:effectLst/>
                        </a:rPr>
                        <a:t>Und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07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PCMAT (Programa de Condições e meio Ambiente de Trabalho)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Und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920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Curso Básico – segurança em instalações e serviços com eletricidade (carga horária mínima de 40h)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Und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471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Curso Complementar – segurança no sistema elétrico de potência (SEP) e em suas proximidades (carga horária mínima de 40h)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Und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07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Treinamento em altura (carga horária mínima de 8h)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 err="1">
                          <a:effectLst/>
                        </a:rPr>
                        <a:t>Und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" name="Texto Explicativo 1 12"/>
          <p:cNvSpPr/>
          <p:nvPr/>
        </p:nvSpPr>
        <p:spPr>
          <a:xfrm>
            <a:off x="6105690" y="4149080"/>
            <a:ext cx="2721707" cy="1408579"/>
          </a:xfrm>
          <a:prstGeom prst="borderCallout1">
            <a:avLst>
              <a:gd name="adj1" fmla="val 18750"/>
              <a:gd name="adj2" fmla="val -8333"/>
              <a:gd name="adj3" fmla="val -34944"/>
              <a:gd name="adj4" fmla="val -23385"/>
            </a:avLst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Carga horária prevista como encargos complementares no valor da hora do funcionário, porém, o custo com o instrutor, espaço ou material que possa ser necessário não está previsto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96B58AF7-E3CB-4137-A9CC-7CF922224EAF}"/>
              </a:ext>
            </a:extLst>
          </p:cNvPr>
          <p:cNvSpPr/>
          <p:nvPr/>
        </p:nvSpPr>
        <p:spPr>
          <a:xfrm>
            <a:off x="2929145" y="4015800"/>
            <a:ext cx="2421613" cy="83756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LICENCIAMENTO AMBIENTAL</a:t>
            </a:r>
          </a:p>
        </p:txBody>
      </p:sp>
    </p:spTree>
    <p:extLst>
      <p:ext uri="{BB962C8B-B14F-4D97-AF65-F5344CB8AC3E}">
        <p14:creationId xmlns:p14="http://schemas.microsoft.com/office/powerpoint/2010/main" val="290018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949859" y="577116"/>
            <a:ext cx="7316289" cy="8375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15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5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30452" y="257936"/>
            <a:ext cx="8496945" cy="73796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sz="2700" b="1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</a:rPr>
              <a:t>Diretrizes preconizadas no Acórdão nº 2.622/2013-TCU-Plenário </a:t>
            </a:r>
            <a:r>
              <a:rPr lang="pt-BR" sz="1800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endParaRPr lang="pt-BR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8DF9A8D4-18CB-4BCD-8A57-963F6EE998CA}"/>
              </a:ext>
            </a:extLst>
          </p:cNvPr>
          <p:cNvSpPr/>
          <p:nvPr/>
        </p:nvSpPr>
        <p:spPr>
          <a:xfrm>
            <a:off x="597122" y="941443"/>
            <a:ext cx="8021761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900" dirty="0">
                <a:solidFill>
                  <a:schemeClr val="accent2">
                    <a:lumMod val="50000"/>
                  </a:schemeClr>
                </a:solidFill>
                <a:latin typeface="Trebuchet MS" panose="020B0603020202020204"/>
              </a:rPr>
              <a:t>9.3.2. oriente os órgãos e entidades da Administração Pública Federal a: </a:t>
            </a:r>
          </a:p>
          <a:p>
            <a:pPr algn="just"/>
            <a:r>
              <a:rPr lang="pt-BR" b="1" dirty="0">
                <a:solidFill>
                  <a:schemeClr val="accent2">
                    <a:lumMod val="50000"/>
                  </a:schemeClr>
                </a:solidFill>
                <a:latin typeface="Trebuchet MS" panose="020B0603020202020204"/>
              </a:rPr>
              <a:t>9.3.2.1. discriminar os custos de administração local, canteiro de obras e mobilização e desmobilização na planilha orçamentária de custos diretos, por serem passíveis de identificação, mensuração e discriminação, bem como sujeitos a controle, medição e pagamento individualizado por parte da Administração Pública, em atendimento ao princípio constitucional da transparência dos gastos públicos, à jurisprudência do TCU e com fundamento no art. 30, § 6º, e no art. 40, inciso XIII, da Lei n. 8.666/1993 e no art. 17 do Decreto n. 7.983/2013;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4337213-83DE-4F83-AAE6-C35CBF08F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647" y="3999803"/>
            <a:ext cx="7720706" cy="2423349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E7B78045-B3E2-4123-B443-81643180229A}"/>
              </a:ext>
            </a:extLst>
          </p:cNvPr>
          <p:cNvSpPr/>
          <p:nvPr/>
        </p:nvSpPr>
        <p:spPr>
          <a:xfrm>
            <a:off x="6497087" y="4045787"/>
            <a:ext cx="1161049" cy="25389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C53528DE-93E4-4442-8600-A5284FD70C30}"/>
              </a:ext>
            </a:extLst>
          </p:cNvPr>
          <p:cNvCxnSpPr>
            <a:cxnSpLocks/>
          </p:cNvCxnSpPr>
          <p:nvPr/>
        </p:nvCxnSpPr>
        <p:spPr>
          <a:xfrm>
            <a:off x="4355976" y="1844824"/>
            <a:ext cx="21416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0F88AEBD-FCEF-4527-BC69-55F91558A3FF}"/>
              </a:ext>
            </a:extLst>
          </p:cNvPr>
          <p:cNvCxnSpPr>
            <a:cxnSpLocks/>
          </p:cNvCxnSpPr>
          <p:nvPr/>
        </p:nvCxnSpPr>
        <p:spPr>
          <a:xfrm>
            <a:off x="1935783" y="4219340"/>
            <a:ext cx="17281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140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érmico">
  <a:themeElements>
    <a:clrScheme name="Capital Própri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érmic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érmic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TM01859868[[fn=Térmico]]</Template>
  <TotalTime>23253</TotalTime>
  <Words>2690</Words>
  <Application>Microsoft Office PowerPoint</Application>
  <PresentationFormat>Apresentação na tela (4:3)</PresentationFormat>
  <Paragraphs>806</Paragraphs>
  <Slides>29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4" baseType="lpstr">
      <vt:lpstr>Arial</vt:lpstr>
      <vt:lpstr>Arial Rounded MT Bold</vt:lpstr>
      <vt:lpstr>Calibri</vt:lpstr>
      <vt:lpstr>Trebuchet MS</vt:lpstr>
      <vt:lpstr>térmico</vt:lpstr>
      <vt:lpstr>    UMA VISÃO PELO FOCO EMPRESARIAL   CHAPECÓ, 16/10/2019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OBRIGADA!  Luciana Andrade  Engenheira Civil do Setor de Orçamento do SINDUSCON/PE Fone: (81) 2127-0628 E-mail: orcamento@sindusconpe.com.br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obraspublicas sindusconpe</dc:creator>
  <cp:lastModifiedBy>LUCIANA</cp:lastModifiedBy>
  <cp:revision>702</cp:revision>
  <dcterms:created xsi:type="dcterms:W3CDTF">2015-09-30T11:25:35Z</dcterms:created>
  <dcterms:modified xsi:type="dcterms:W3CDTF">2019-10-15T18:15:51Z</dcterms:modified>
</cp:coreProperties>
</file>